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69" r:id="rId2"/>
    <p:sldId id="256" r:id="rId3"/>
    <p:sldId id="268" r:id="rId4"/>
    <p:sldId id="271" r:id="rId5"/>
    <p:sldId id="261" r:id="rId6"/>
    <p:sldId id="274" r:id="rId7"/>
    <p:sldId id="277" r:id="rId8"/>
    <p:sldId id="275" r:id="rId9"/>
    <p:sldId id="265" r:id="rId10"/>
    <p:sldId id="276" r:id="rId11"/>
    <p:sldId id="266" r:id="rId12"/>
    <p:sldId id="273" r:id="rId13"/>
    <p:sldId id="267" r:id="rId14"/>
    <p:sldId id="278" r:id="rId15"/>
    <p:sldId id="262" r:id="rId16"/>
    <p:sldId id="257" r:id="rId17"/>
    <p:sldId id="272" r:id="rId18"/>
    <p:sldId id="258" r:id="rId19"/>
    <p:sldId id="264" r:id="rId20"/>
    <p:sldId id="306" r:id="rId21"/>
    <p:sldId id="307" r:id="rId22"/>
    <p:sldId id="263" r:id="rId23"/>
    <p:sldId id="270" r:id="rId24"/>
    <p:sldId id="259" r:id="rId25"/>
    <p:sldId id="281" r:id="rId26"/>
    <p:sldId id="308" r:id="rId27"/>
    <p:sldId id="279" r:id="rId28"/>
    <p:sldId id="28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3"/>
    <p:restoredTop sz="93154"/>
  </p:normalViewPr>
  <p:slideViewPr>
    <p:cSldViewPr snapToGrid="0" snapToObjects="1">
      <p:cViewPr varScale="1">
        <p:scale>
          <a:sx n="104" d="100"/>
          <a:sy n="104" d="100"/>
        </p:scale>
        <p:origin x="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34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819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1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42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71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rulequest.com/see5-info.html" TargetMode="External"/><Relationship Id="rId7" Type="http://schemas.openxmlformats.org/officeDocument/2006/relationships/hyperlink" Target="https://www.rulequest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ulequest.com/Personal/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www.rulequest.com/download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lEcfRuHFV4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hyperlink" Target="https://www.youtube.com/watch?v=mQaAPoRGO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learly-explained-top-2-types-of-decision-trees-chaid-cart-8695e441e73e" TargetMode="External"/><Relationship Id="rId2" Type="http://schemas.openxmlformats.org/officeDocument/2006/relationships/hyperlink" Target="https://en.wikipedia.org/wiki/Chi-square_automatic_interaction_detec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arxiv.org/pdf/2006.08690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.berkeley.edu/~breiman/RandomForests/cc_software.htm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11" Type="http://schemas.openxmlformats.org/officeDocument/2006/relationships/image" Target="../media/image27.tiff"/><Relationship Id="rId5" Type="http://schemas.openxmlformats.org/officeDocument/2006/relationships/image" Target="../media/image23.jpeg"/><Relationship Id="rId10" Type="http://schemas.openxmlformats.org/officeDocument/2006/relationships/image" Target="../media/image13.tiff"/><Relationship Id="rId4" Type="http://schemas.openxmlformats.org/officeDocument/2006/relationships/image" Target="../media/image22.jpe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2/stacking-models-imropved-predic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8.jpeg"/><Relationship Id="rId4" Type="http://schemas.openxmlformats.org/officeDocument/2006/relationships/image" Target="../media/image32.tiff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istogram-based-gradient-boosting-ensembles/" TargetMode="External"/><Relationship Id="rId2" Type="http://schemas.openxmlformats.org/officeDocument/2006/relationships/hyperlink" Target="https://scikit-learn.org/stable/modules/generated/sklearn.ensemble.HistGradientBoostingRegresso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ria.github.io/scikit-learn-mooc/python_scripts/ensemble_hist_gradient_boosting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stackexchange.com/questions/98953/why-doesnt-random-forest-handle-missing-values-in-predictors" TargetMode="External"/><Relationship Id="rId3" Type="http://schemas.openxmlformats.org/officeDocument/2006/relationships/hyperlink" Target="https://scikit-learn.org/stable/modules/generated/sklearn.ensemble.HistGradientBoostingClassifier.html" TargetMode="External"/><Relationship Id="rId7" Type="http://schemas.openxmlformats.org/officeDocument/2006/relationships/hyperlink" Target="https://medium.com/swlh/impute-missing-values-the-right-way-c63735fccccd" TargetMode="External"/><Relationship Id="rId2" Type="http://schemas.openxmlformats.org/officeDocument/2006/relationships/hyperlink" Target="https://www.youtube.com/watch?v=jbc6BPQEM3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lundberg/shap" TargetMode="External"/><Relationship Id="rId5" Type="http://schemas.openxmlformats.org/officeDocument/2006/relationships/hyperlink" Target="https://christophm.github.io/interpretable-ml-book/shap.html" TargetMode="External"/><Relationship Id="rId4" Type="http://schemas.openxmlformats.org/officeDocument/2006/relationships/hyperlink" Target="https://scikit-learn.org/stable/modules/generated/sklearn.ensemble.HistGradientBoostingRegresso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scikit-learn-tutorial-beginners-guide-to-gpu-accelerating-ml-pipelines/" TargetMode="External"/><Relationship Id="rId13" Type="http://schemas.openxmlformats.org/officeDocument/2006/relationships/hyperlink" Target="https://developer.nvidia.com/blog/gradient-boosting-decision-trees-xgboost-cuda/" TargetMode="External"/><Relationship Id="rId3" Type="http://schemas.openxmlformats.org/officeDocument/2006/relationships/hyperlink" Target="https://en.wikipedia.org/wiki/Gradient_boosting" TargetMode="External"/><Relationship Id="rId7" Type="http://schemas.openxmlformats.org/officeDocument/2006/relationships/hyperlink" Target="https://xgboost.readthedocs.io/en/latest/model.html" TargetMode="External"/><Relationship Id="rId12" Type="http://schemas.openxmlformats.org/officeDocument/2006/relationships/hyperlink" Target="https://www.kaggle.com/vinhnguyen/accelerating-xgboost-with-gp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s.cs.washington.edu/~tqchen/pdf/BoostedTree.pdf" TargetMode="External"/><Relationship Id="rId11" Type="http://schemas.openxmlformats.org/officeDocument/2006/relationships/hyperlink" Target="https://xgboost.readthedocs.io/en/release_0.81/gpu/index.html" TargetMode="External"/><Relationship Id="rId5" Type="http://schemas.openxmlformats.org/officeDocument/2006/relationships/hyperlink" Target="https://statweb.stanford.edu/~jhf/ftp/trebst.pdf" TargetMode="External"/><Relationship Id="rId10" Type="http://schemas.openxmlformats.org/officeDocument/2006/relationships/hyperlink" Target="https://towardsdatascience.com/xgboost-with-gpu-on-windows-759ee8180214" TargetMode="External"/><Relationship Id="rId4" Type="http://schemas.openxmlformats.org/officeDocument/2006/relationships/hyperlink" Target="https://en.wikipedia.org/wiki/Xgboost" TargetMode="External"/><Relationship Id="rId9" Type="http://schemas.openxmlformats.org/officeDocument/2006/relationships/hyperlink" Target="https://developer.nvidia.com/blog/accelerating-random-forests-up-to-45x-using-cum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random-forest-regression-when-does-it-fail-and-wh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science.stackexchange.com/questions/565/why-does-gradient-boosting-regression-predict-negative-values-when-there-are-no" TargetMode="External"/><Relationship Id="rId4" Type="http://schemas.openxmlformats.org/officeDocument/2006/relationships/hyperlink" Target="https://arxiv.org/pdf/1904.10416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77234/can-boosted-trees-predict-below-the-minimum-value-of-the-training-label/77272" TargetMode="External"/><Relationship Id="rId2" Type="http://schemas.openxmlformats.org/officeDocument/2006/relationships/hyperlink" Target="https://github.com/dmlc/xgboost/issues/1581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IXeMj1zwVU" TargetMode="External"/><Relationship Id="rId3" Type="http://schemas.openxmlformats.org/officeDocument/2006/relationships/hyperlink" Target="https://arxiv.org/abs/1505.01866" TargetMode="External"/><Relationship Id="rId7" Type="http://schemas.openxmlformats.org/officeDocument/2006/relationships/hyperlink" Target="https://www.youtube.com/watch?v=t8ooi_tJH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difference-between-the-R-gbm-gradient-boosting-machine-and-xgboost-extreme-gradient-boosting" TargetMode="External"/><Relationship Id="rId11" Type="http://schemas.openxmlformats.org/officeDocument/2006/relationships/hyperlink" Target="https://www.youtube.com/watch?v=8hupHmBVvb0" TargetMode="External"/><Relationship Id="rId5" Type="http://schemas.openxmlformats.org/officeDocument/2006/relationships/hyperlink" Target="https://www.analyticsvidhya.com/blog/2016/03/complete-guide-parameter-tuning-xgboost-with-codes-python/" TargetMode="External"/><Relationship Id="rId10" Type="http://schemas.openxmlformats.org/officeDocument/2006/relationships/hyperlink" Target="https://www.youtube.com/watch?v=XaeQo1KSmjA" TargetMode="External"/><Relationship Id="rId4" Type="http://schemas.openxmlformats.org/officeDocument/2006/relationships/hyperlink" Target="http://zhanpengfang.github.io/418home.html" TargetMode="External"/><Relationship Id="rId9" Type="http://schemas.openxmlformats.org/officeDocument/2006/relationships/hyperlink" Target="https://www.youtube.com/watch?v=-Ju0Czc9GmA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LabUM/rrcf" TargetMode="External"/><Relationship Id="rId3" Type="http://schemas.openxmlformats.org/officeDocument/2006/relationships/hyperlink" Target="https://stackoverflow.com/questions/63115867/isolation-forest-vs-robust-random-cut-forest-in-outlier-detection" TargetMode="External"/><Relationship Id="rId7" Type="http://schemas.openxmlformats.org/officeDocument/2006/relationships/hyperlink" Target="https://freecontent.manning.com/the-randomcutforest-algorithm/" TargetMode="External"/><Relationship Id="rId2" Type="http://schemas.openxmlformats.org/officeDocument/2006/relationships/hyperlink" Target="https://en.wikipedia.org/wiki/Isolation_fores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ceedings.mlr.press/v48/guha16.pdf" TargetMode="External"/><Relationship Id="rId5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hyperlink" Target="https://cs.nju.edu.cn/zhouzh/zhouzh.files/publication/icdm08b.pdf" TargetMode="Externa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s.duke.edu/~cynthia/CourseNotes/DecisionTreeSlides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jpeg"/><Relationship Id="rId4" Type="http://schemas.openxmlformats.org/officeDocument/2006/relationships/hyperlink" Target="https://victorzhou.com/blog/gini-impur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AF425-3F45-E344-81E7-8D8CB32706DF}"/>
              </a:ext>
            </a:extLst>
          </p:cNvPr>
          <p:cNvSpPr txBox="1"/>
          <p:nvPr/>
        </p:nvSpPr>
        <p:spPr>
          <a:xfrm>
            <a:off x="2687781" y="802470"/>
            <a:ext cx="6816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Today's Topic – Ensemble Models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Classifiers</a:t>
            </a:r>
            <a:endParaRPr lang="en-US" sz="3200" b="1" dirty="0"/>
          </a:p>
          <a:p>
            <a:pPr algn="ctr"/>
            <a:r>
              <a:rPr lang="en-US" sz="3200" b="1" dirty="0">
                <a:solidFill>
                  <a:srgbClr val="0070C0"/>
                </a:solidFill>
              </a:rPr>
              <a:t>Random Forest</a:t>
            </a:r>
            <a:r>
              <a:rPr lang="en-US" sz="3200" b="1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A2DE-737B-2041-953F-F4789336EC20}"/>
              </a:ext>
            </a:extLst>
          </p:cNvPr>
          <p:cNvSpPr txBox="1"/>
          <p:nvPr/>
        </p:nvSpPr>
        <p:spPr>
          <a:xfrm>
            <a:off x="21020" y="10507"/>
            <a:ext cx="242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Science</a:t>
            </a:r>
          </a:p>
          <a:p>
            <a:r>
              <a:rPr lang="en-US" sz="2000" b="1" dirty="0"/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8AA62-5700-C643-8757-38579299E151}"/>
              </a:ext>
            </a:extLst>
          </p:cNvPr>
          <p:cNvSpPr txBox="1"/>
          <p:nvPr/>
        </p:nvSpPr>
        <p:spPr>
          <a:xfrm>
            <a:off x="3340925" y="2608434"/>
            <a:ext cx="60049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file: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Bagging (averaging, voting) vs Boosting (incremental correction)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Ensemble Learning, Trees, Random Forest vs </a:t>
            </a:r>
            <a:r>
              <a:rPr lang="en-US" dirty="0" err="1"/>
              <a:t>Boosing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Binary Classification - Islands - when linear separation doesn't work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Decision Tree - and how to build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- Gini Impurity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- Smallest Entropy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– CHAID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Random Forest – authors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Bagging – Boosting – Stacking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Random Forest diagram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Bootstrap Sampling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Boosting Authors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Gradient Descent, Gradient Boosting, Validation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Ada Boost diagram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Misc. links</a:t>
            </a:r>
          </a:p>
        </p:txBody>
      </p:sp>
    </p:spTree>
    <p:extLst>
      <p:ext uri="{BB962C8B-B14F-4D97-AF65-F5344CB8AC3E}">
        <p14:creationId xmlns:p14="http://schemas.microsoft.com/office/powerpoint/2010/main" val="310550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62A7E5-8C41-C143-A6B3-5146BF167FC0}"/>
              </a:ext>
            </a:extLst>
          </p:cNvPr>
          <p:cNvSpPr txBox="1"/>
          <p:nvPr/>
        </p:nvSpPr>
        <p:spPr>
          <a:xfrm>
            <a:off x="3145550" y="2967335"/>
            <a:ext cx="55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Does only binary splits, not multiway splits.</a:t>
            </a:r>
          </a:p>
          <a:p>
            <a:r>
              <a:rPr lang="en-US" sz="1800" dirty="0"/>
              <a:t>• Uses the Gini index for splitting.</a:t>
            </a:r>
          </a:p>
          <a:p>
            <a:r>
              <a:rPr lang="en-US" sz="1800" dirty="0"/>
              <a:t>• Uses Minimum Cost Complexity for pruning</a:t>
            </a:r>
          </a:p>
        </p:txBody>
      </p:sp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00343D83-BB27-A348-B7CF-F9324E6A8909}"/>
              </a:ext>
            </a:extLst>
          </p:cNvPr>
          <p:cNvSpPr txBox="1"/>
          <p:nvPr/>
        </p:nvSpPr>
        <p:spPr>
          <a:xfrm>
            <a:off x="0" y="135467"/>
            <a:ext cx="7222436" cy="159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– Tree Building Algorithm</a:t>
            </a:r>
          </a:p>
          <a:p>
            <a:pPr lvl="0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= Classification and Regression Trees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Breiman</a:t>
            </a:r>
            <a:r>
              <a:rPr lang="en-US" sz="2800" dirty="0"/>
              <a:t>, Friedman, </a:t>
            </a:r>
            <a:r>
              <a:rPr lang="en-US" sz="2800" dirty="0" err="1"/>
              <a:t>Olshen</a:t>
            </a:r>
            <a:r>
              <a:rPr lang="en-US" sz="2800" dirty="0"/>
              <a:t>, Stone, 1984)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A1224-5B4B-F74D-B978-F51CF3F92A21}"/>
              </a:ext>
            </a:extLst>
          </p:cNvPr>
          <p:cNvSpPr txBox="1"/>
          <p:nvPr/>
        </p:nvSpPr>
        <p:spPr>
          <a:xfrm>
            <a:off x="10131124" y="2556346"/>
            <a:ext cx="1743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1928-2005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6EBFC-E30A-064B-AB0F-E40C784258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140" y="389399"/>
            <a:ext cx="1707496" cy="209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FF8FB-8B44-B443-9C0E-369AD6B217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" y="3498109"/>
            <a:ext cx="1983764" cy="3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zt2CJXisj-hLRWhTGxrDl0FwTOY93cUZKkNgKqljr_v7dVnPWjbEUyf7nyvDJrlBbz7hHPGH5_z4-NTWHHglrQkT9cie4ykLmWzoKjUhiBc3pvJRyBw24kJ4Xz4vuz8uL1uXEbdejWw">
            <a:extLst>
              <a:ext uri="{FF2B5EF4-FFF2-40B4-BE49-F238E27FC236}">
                <a16:creationId xmlns:a16="http://schemas.microsoft.com/office/drawing/2014/main" id="{3433A25D-0B3C-3F4C-8D1B-878FB826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0414" y="3676085"/>
            <a:ext cx="1934819" cy="5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84700BB5-82A4-5245-B96F-988ED1CACDD1}"/>
              </a:ext>
            </a:extLst>
          </p:cNvPr>
          <p:cNvSpPr txBox="1"/>
          <p:nvPr/>
        </p:nvSpPr>
        <p:spPr>
          <a:xfrm>
            <a:off x="-1" y="0"/>
            <a:ext cx="7222436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Smallest Entropy (Largest Information Gain)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30E86-4544-E940-A08B-B262B27EFD2B}"/>
              </a:ext>
            </a:extLst>
          </p:cNvPr>
          <p:cNvSpPr txBox="1"/>
          <p:nvPr/>
        </p:nvSpPr>
        <p:spPr>
          <a:xfrm>
            <a:off x="116465" y="898080"/>
            <a:ext cx="77288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ID3 (ID.3 = Iterative </a:t>
            </a:r>
            <a:r>
              <a:rPr lang="en-US" dirty="0" err="1"/>
              <a:t>Dichotomiser</a:t>
            </a:r>
            <a:r>
              <a:rPr lang="en-US" dirty="0"/>
              <a:t>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algorithm invented by Ross Quinlan (1986)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generate a decision tree from 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splits data by an attribute that has smallest average entropy of the split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(or largest information gain)</a:t>
            </a:r>
          </a:p>
          <a:p>
            <a:endParaRPr lang="en-US" dirty="0"/>
          </a:p>
          <a:p>
            <a:r>
              <a:rPr lang="en-US" dirty="0"/>
              <a:t>C4.5 is an extension of ID3, used for classification, has following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both continuous and discrete attributes (creates a threshold and then splits the 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missing attributes data (simply not using them in entropy calculations).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attributes with differing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pruning trees after creation (attempts to remove </a:t>
            </a:r>
            <a:r>
              <a:rPr lang="en-US" dirty="0" err="1"/>
              <a:t>inefective</a:t>
            </a:r>
            <a:r>
              <a:rPr lang="en-US" dirty="0"/>
              <a:t> branches or replace them with leaf nodes).</a:t>
            </a:r>
          </a:p>
          <a:p>
            <a:endParaRPr lang="en-US" dirty="0"/>
          </a:p>
          <a:p>
            <a:r>
              <a:rPr lang="en-US" dirty="0"/>
              <a:t>C5.0 algorithm - improved C4.5:</a:t>
            </a:r>
          </a:p>
          <a:p>
            <a:r>
              <a:rPr lang="en-US" dirty="0"/>
              <a:t> - </a:t>
            </a:r>
            <a:r>
              <a:rPr lang="en-US" dirty="0">
                <a:hlinkClick r:id="rId3"/>
              </a:rPr>
              <a:t>https://www.rulequest.com/see5-info.html</a:t>
            </a:r>
            <a:br>
              <a:rPr lang="en-US" dirty="0"/>
            </a:br>
            <a:r>
              <a:rPr lang="en-US" dirty="0"/>
              <a:t> - </a:t>
            </a:r>
            <a:r>
              <a:rPr lang="en-US" dirty="0">
                <a:hlinkClick r:id="rId4"/>
              </a:rPr>
              <a:t>https://www.rulequest.com/download.html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much-much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memory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builds smaller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weighting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automating winnowing (removing not effective attributes)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87D5-4D81-F241-9199-8C86CD3112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737" y="71783"/>
            <a:ext cx="2159000" cy="16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D4CE1-AC79-934A-AD2D-813B625C5451}"/>
              </a:ext>
            </a:extLst>
          </p:cNvPr>
          <p:cNvSpPr txBox="1"/>
          <p:nvPr/>
        </p:nvSpPr>
        <p:spPr>
          <a:xfrm>
            <a:off x="8787804" y="1869184"/>
            <a:ext cx="30242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John Ross Quinlan</a:t>
            </a:r>
          </a:p>
          <a:p>
            <a:r>
              <a:rPr lang="en-US" dirty="0"/>
              <a:t>Inventor of canonical C4.5 and ID3 algorithms.  Currently running his  company </a:t>
            </a:r>
            <a:r>
              <a:rPr lang="en-US" b="1" dirty="0" err="1">
                <a:solidFill>
                  <a:srgbClr val="0070C0"/>
                </a:solidFill>
              </a:rPr>
              <a:t>RuleQuest</a:t>
            </a:r>
            <a:r>
              <a:rPr lang="en-US" b="1" dirty="0">
                <a:solidFill>
                  <a:srgbClr val="0070C0"/>
                </a:solidFill>
              </a:rPr>
              <a:t> Research</a:t>
            </a:r>
            <a:r>
              <a:rPr lang="en-US" dirty="0"/>
              <a:t>.</a:t>
            </a:r>
          </a:p>
          <a:p>
            <a:r>
              <a:rPr lang="en-US" sz="1100" dirty="0"/>
              <a:t> - </a:t>
            </a:r>
            <a:r>
              <a:rPr lang="en-US" sz="1100" dirty="0">
                <a:hlinkClick r:id="rId6"/>
              </a:rPr>
              <a:t>https://www.rulequest.com/Personal/</a:t>
            </a:r>
            <a:r>
              <a:rPr lang="en-US" sz="1100" dirty="0"/>
              <a:t> </a:t>
            </a:r>
          </a:p>
          <a:p>
            <a:r>
              <a:rPr lang="en-US" sz="1100" dirty="0"/>
              <a:t> - </a:t>
            </a:r>
            <a:r>
              <a:rPr lang="en-US" sz="1100" dirty="0">
                <a:hlinkClick r:id="rId7"/>
              </a:rPr>
              <a:t>https://www.rulequest.com/</a:t>
            </a:r>
            <a:r>
              <a:rPr lang="en-US" sz="11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94EE3-5F8C-244B-9C3E-4EA603F75A6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538" y="53012"/>
            <a:ext cx="1074015" cy="1611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FD95DE-1C34-D545-802B-00FC2149AEF9}"/>
              </a:ext>
            </a:extLst>
          </p:cNvPr>
          <p:cNvSpPr txBox="1"/>
          <p:nvPr/>
        </p:nvSpPr>
        <p:spPr>
          <a:xfrm>
            <a:off x="8730414" y="4548133"/>
            <a:ext cx="2690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node :    entropy = 0</a:t>
            </a:r>
          </a:p>
          <a:p>
            <a:endParaRPr lang="en-US" dirty="0"/>
          </a:p>
          <a:p>
            <a:r>
              <a:rPr lang="en-US" dirty="0"/>
              <a:t>Information Gain = 1 - Entropy</a:t>
            </a:r>
          </a:p>
        </p:txBody>
      </p:sp>
    </p:spTree>
    <p:extLst>
      <p:ext uri="{BB962C8B-B14F-4D97-AF65-F5344CB8AC3E}">
        <p14:creationId xmlns:p14="http://schemas.microsoft.com/office/powerpoint/2010/main" val="314936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32D0D-798B-8942-8689-C2CA07FDEC01}"/>
              </a:ext>
            </a:extLst>
          </p:cNvPr>
          <p:cNvSpPr txBox="1"/>
          <p:nvPr/>
        </p:nvSpPr>
        <p:spPr>
          <a:xfrm>
            <a:off x="106878" y="2702013"/>
            <a:ext cx="1843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Gini Impurity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1C15A-29AD-FA4A-8A76-5E17AF74DA7E}"/>
              </a:ext>
            </a:extLst>
          </p:cNvPr>
          <p:cNvSpPr txBox="1"/>
          <p:nvPr/>
        </p:nvSpPr>
        <p:spPr>
          <a:xfrm>
            <a:off x="106879" y="154379"/>
            <a:ext cx="552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Splitting using Gini or Entropy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C93BE-E75B-F34F-A5CD-E820FD91466D}"/>
              </a:ext>
            </a:extLst>
          </p:cNvPr>
          <p:cNvSpPr txBox="1"/>
          <p:nvPr/>
        </p:nvSpPr>
        <p:spPr>
          <a:xfrm>
            <a:off x="6843089" y="2702013"/>
            <a:ext cx="1228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2E812-5853-C942-8C02-C627CEC9ED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327" y="138790"/>
            <a:ext cx="3924794" cy="2319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B3318-6ED8-A24F-B417-3391B9BF99B9}"/>
              </a:ext>
            </a:extLst>
          </p:cNvPr>
          <p:cNvSpPr txBox="1"/>
          <p:nvPr/>
        </p:nvSpPr>
        <p:spPr>
          <a:xfrm>
            <a:off x="106878" y="677599"/>
            <a:ext cx="59891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these excellent short videos by Bhavesh Bhatt:</a:t>
            </a:r>
          </a:p>
          <a:p>
            <a:r>
              <a:rPr lang="en-US" dirty="0"/>
              <a:t>Gini: </a:t>
            </a:r>
            <a:r>
              <a:rPr lang="en-US" dirty="0">
                <a:hlinkClick r:id="rId3"/>
              </a:rPr>
              <a:t>https://www.youtube.com/watch?v=2lEcfRuHFV4</a:t>
            </a:r>
            <a:r>
              <a:rPr lang="en-US" dirty="0"/>
              <a:t>  </a:t>
            </a:r>
          </a:p>
          <a:p>
            <a:r>
              <a:rPr lang="en-US" dirty="0"/>
              <a:t>Entropy : </a:t>
            </a:r>
            <a:r>
              <a:rPr lang="en-US" dirty="0">
                <a:hlinkClick r:id="rId4"/>
              </a:rPr>
              <a:t>https://www.youtube.com/watch?v=mQaAPoRGOcs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Given the data on the right, train model to predict the "</a:t>
            </a:r>
            <a:r>
              <a:rPr lang="en-US" dirty="0" err="1"/>
              <a:t>PlayTennis</a:t>
            </a:r>
            <a:r>
              <a:rPr lang="en-US" dirty="0"/>
              <a:t>" value.</a:t>
            </a:r>
          </a:p>
          <a:p>
            <a:r>
              <a:rPr lang="en-US" dirty="0"/>
              <a:t>Yes = P = Play, No = N = Not play</a:t>
            </a:r>
          </a:p>
          <a:p>
            <a:r>
              <a:rPr lang="en-US" dirty="0"/>
              <a:t>There are 14 rows: 5  N-s and 9 P-s in target column.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1DB0D-3F16-3241-B7C0-A8A6F7782F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3173150"/>
            <a:ext cx="3160578" cy="946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AA5A0-669B-2C4B-A66F-1A1F365EEC12}"/>
              </a:ext>
            </a:extLst>
          </p:cNvPr>
          <p:cNvSpPr txBox="1"/>
          <p:nvPr/>
        </p:nvSpPr>
        <p:spPr>
          <a:xfrm>
            <a:off x="106878" y="4339352"/>
            <a:ext cx="5867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(</a:t>
            </a:r>
            <a:r>
              <a:rPr lang="en-US" dirty="0" err="1"/>
              <a:t>PlayTennis</a:t>
            </a:r>
            <a:r>
              <a:rPr lang="en-US" dirty="0"/>
              <a:t> | Wind=Strong) = 1 – (3/6)</a:t>
            </a:r>
            <a:r>
              <a:rPr lang="en-US" baseline="30000" dirty="0"/>
              <a:t>2</a:t>
            </a:r>
            <a:r>
              <a:rPr lang="en-US" dirty="0"/>
              <a:t> – (3/6)</a:t>
            </a:r>
            <a:r>
              <a:rPr lang="en-US" baseline="30000" dirty="0"/>
              <a:t>2</a:t>
            </a:r>
            <a:r>
              <a:rPr lang="en-US" dirty="0"/>
              <a:t> = 0.5</a:t>
            </a:r>
          </a:p>
          <a:p>
            <a:r>
              <a:rPr lang="en-US" dirty="0"/>
              <a:t>Gini (</a:t>
            </a:r>
            <a:r>
              <a:rPr lang="en-US" dirty="0" err="1"/>
              <a:t>PlayTennis</a:t>
            </a:r>
            <a:r>
              <a:rPr lang="en-US" dirty="0"/>
              <a:t> | Wind=Weak ) = 1 – (3/8)</a:t>
            </a:r>
            <a:r>
              <a:rPr lang="en-US" baseline="30000" dirty="0"/>
              <a:t>2</a:t>
            </a:r>
            <a:r>
              <a:rPr lang="en-US" dirty="0"/>
              <a:t> – (2/8)</a:t>
            </a:r>
            <a:r>
              <a:rPr lang="en-US" baseline="30000" dirty="0"/>
              <a:t>2</a:t>
            </a:r>
            <a:r>
              <a:rPr lang="en-US" dirty="0"/>
              <a:t> = 0.375</a:t>
            </a:r>
          </a:p>
          <a:p>
            <a:r>
              <a:rPr lang="en-US" dirty="0"/>
              <a:t>After splitting by Wind, total Gini  = 0.5 * (6/14) + 0.375 * (8/14) = 0.4286</a:t>
            </a:r>
          </a:p>
          <a:p>
            <a:r>
              <a:rPr lang="en-US" dirty="0"/>
              <a:t>Do similar calculations for other columns: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Outlook     : 0.3429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 : 0.4405 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 split on this (maximum)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Humidity    : 0.3674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Windy       : 0.4286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B87935-9B9A-3041-AEF9-9E46EB813C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92" y="3173150"/>
            <a:ext cx="26924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21114-2BDB-7B47-A0D2-2A6C2BB5B64A}"/>
              </a:ext>
            </a:extLst>
          </p:cNvPr>
          <p:cNvSpPr txBox="1"/>
          <p:nvPr/>
        </p:nvSpPr>
        <p:spPr>
          <a:xfrm>
            <a:off x="3007674" y="2304098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Making a Split (into 2 or more branches)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B589C-1F51-534B-8133-C3C01E406370}"/>
              </a:ext>
            </a:extLst>
          </p:cNvPr>
          <p:cNvSpPr txBox="1"/>
          <p:nvPr/>
        </p:nvSpPr>
        <p:spPr>
          <a:xfrm>
            <a:off x="6719455" y="3009790"/>
            <a:ext cx="5472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S = -p</a:t>
            </a:r>
            <a:r>
              <a:rPr lang="en-US" baseline="-25000" dirty="0"/>
              <a:t>+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p</a:t>
            </a:r>
            <a:r>
              <a:rPr lang="en-US" baseline="-25000" dirty="0"/>
              <a:t>+</a:t>
            </a:r>
            <a:r>
              <a:rPr lang="en-US" dirty="0"/>
              <a:t> -p</a:t>
            </a:r>
            <a:r>
              <a:rPr lang="en-US" baseline="-25000" dirty="0"/>
              <a:t>-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p</a:t>
            </a:r>
            <a:r>
              <a:rPr lang="en-US" baseline="-25000" dirty="0"/>
              <a:t>-</a:t>
            </a:r>
            <a:r>
              <a:rPr lang="en-US" dirty="0"/>
              <a:t>  </a:t>
            </a:r>
          </a:p>
          <a:p>
            <a:r>
              <a:rPr lang="en-US" dirty="0"/>
              <a:t>where p</a:t>
            </a:r>
            <a:r>
              <a:rPr lang="en-US" baseline="-25000" dirty="0"/>
              <a:t>+</a:t>
            </a:r>
            <a:r>
              <a:rPr lang="en-US" dirty="0"/>
              <a:t> - proportion of positive examples</a:t>
            </a:r>
          </a:p>
          <a:p>
            <a:r>
              <a:rPr lang="en-US" dirty="0"/>
              <a:t>           p</a:t>
            </a:r>
            <a:r>
              <a:rPr lang="en-US" baseline="-25000" dirty="0"/>
              <a:t>-</a:t>
            </a:r>
            <a:r>
              <a:rPr lang="en-US" dirty="0"/>
              <a:t>  - proportion of negative examples</a:t>
            </a:r>
          </a:p>
          <a:p>
            <a:r>
              <a:rPr lang="en-US" dirty="0"/>
              <a:t>Information Gain:</a:t>
            </a:r>
          </a:p>
          <a:p>
            <a:r>
              <a:rPr lang="en-US" dirty="0"/>
              <a:t>    Gain(S,A) = S – sum(entropies of pieces after split)</a:t>
            </a:r>
          </a:p>
          <a:p>
            <a:endParaRPr lang="en-US" dirty="0"/>
          </a:p>
          <a:p>
            <a:r>
              <a:rPr lang="en-US" dirty="0"/>
              <a:t>Original Entropy S = (-0.36)log2(0.36) – (0.64)log2(0.64) = 0.94</a:t>
            </a:r>
          </a:p>
          <a:p>
            <a:r>
              <a:rPr lang="en-US" dirty="0"/>
              <a:t>After splitting by Wind:</a:t>
            </a:r>
          </a:p>
          <a:p>
            <a:r>
              <a:rPr lang="en-US" dirty="0"/>
              <a:t> Gain(</a:t>
            </a:r>
            <a:r>
              <a:rPr lang="en-US" dirty="0" err="1"/>
              <a:t>S,Wind</a:t>
            </a:r>
            <a:r>
              <a:rPr lang="en-US" dirty="0"/>
              <a:t>) = 0.94 – 1.0*(6/14) + 0.811*(8/14) = 0.048</a:t>
            </a:r>
          </a:p>
          <a:p>
            <a:r>
              <a:rPr lang="en-US" dirty="0"/>
              <a:t>Do similar calculations for other columns: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Outlook     : 0.247 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 split on this (maximum)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 : 0.029 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Humidity    : 0.151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Windy       : 0.048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5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DEA174C0-A039-B847-8BB3-5AA8F78E47EA}"/>
              </a:ext>
            </a:extLst>
          </p:cNvPr>
          <p:cNvSpPr txBox="1"/>
          <p:nvPr/>
        </p:nvSpPr>
        <p:spPr>
          <a:xfrm>
            <a:off x="-1" y="0"/>
            <a:ext cx="7553740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CHAID – Chi-Squared Automatic Interaction Detection </a:t>
            </a:r>
            <a:endParaRPr lang="en-US" sz="24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79D2B-C817-194E-A302-636B50DCD192}"/>
              </a:ext>
            </a:extLst>
          </p:cNvPr>
          <p:cNvSpPr txBox="1"/>
          <p:nvPr/>
        </p:nvSpPr>
        <p:spPr>
          <a:xfrm>
            <a:off x="79514" y="1258956"/>
            <a:ext cx="63080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CHAID</a:t>
            </a:r>
            <a:r>
              <a:rPr lang="en-US" dirty="0"/>
              <a:t> - Chi-Squared Automatic Interaction Detection.</a:t>
            </a:r>
          </a:p>
          <a:p>
            <a:endParaRPr lang="en-US" dirty="0"/>
          </a:p>
          <a:p>
            <a:r>
              <a:rPr lang="en-US" dirty="0"/>
              <a:t>It was originally proposed by Gordon V. </a:t>
            </a:r>
            <a:r>
              <a:rPr lang="en-US" dirty="0" err="1"/>
              <a:t>Kass</a:t>
            </a:r>
            <a:r>
              <a:rPr lang="en-US" dirty="0"/>
              <a:t> in 1980</a:t>
            </a:r>
          </a:p>
          <a:p>
            <a:r>
              <a:rPr lang="en-US" dirty="0"/>
              <a:t> - </a:t>
            </a:r>
            <a:r>
              <a:rPr lang="en-US" dirty="0">
                <a:hlinkClick r:id="rId2"/>
              </a:rPr>
              <a:t>https://en.wikipedia.org/wiki/Chi-square_automatic_interaction_detection</a:t>
            </a:r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dirty="0"/>
              <a:t>This algorithm used only for categorical variables.</a:t>
            </a:r>
          </a:p>
          <a:p>
            <a:endParaRPr lang="en-US" dirty="0"/>
          </a:p>
          <a:p>
            <a:r>
              <a:rPr lang="en-US" dirty="0"/>
              <a:t>In practice, CHAID is often used in the context of direct marketing to select groups of consumers and predict how their responses to some variables affect other variables.</a:t>
            </a:r>
          </a:p>
          <a:p>
            <a:endParaRPr lang="en-US" dirty="0"/>
          </a:p>
          <a:p>
            <a:r>
              <a:rPr lang="en-US" dirty="0"/>
              <a:t>Good explanation of CHAID vs CART:</a:t>
            </a:r>
          </a:p>
          <a:p>
            <a:r>
              <a:rPr lang="en-US" dirty="0">
                <a:hlinkClick r:id="rId3"/>
              </a:rPr>
              <a:t>https://towardsdatascience.com/clearly-explained-top-2-types-of-decision-trees-chaid-cart-8695e441e73e</a:t>
            </a:r>
            <a:endParaRPr lang="en-US" dirty="0"/>
          </a:p>
          <a:p>
            <a:endParaRPr lang="en-US" dirty="0"/>
          </a:p>
        </p:txBody>
      </p:sp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63AC898F-A2DE-BE4C-930B-F1A366AB10BA}"/>
              </a:ext>
            </a:extLst>
          </p:cNvPr>
          <p:cNvSpPr txBox="1"/>
          <p:nvPr/>
        </p:nvSpPr>
        <p:spPr>
          <a:xfrm>
            <a:off x="9164226" y="39757"/>
            <a:ext cx="3027774" cy="103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03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31FAB-F88F-D941-9F42-5E515F828757}"/>
              </a:ext>
            </a:extLst>
          </p:cNvPr>
          <p:cNvSpPr txBox="1"/>
          <p:nvPr/>
        </p:nvSpPr>
        <p:spPr>
          <a:xfrm>
            <a:off x="121920" y="986516"/>
            <a:ext cx="625449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recent method is called </a:t>
            </a:r>
            <a:r>
              <a:rPr lang="en-US" b="1" dirty="0">
                <a:solidFill>
                  <a:srgbClr val="FF0000"/>
                </a:solidFill>
              </a:rPr>
              <a:t>GOSDT</a:t>
            </a:r>
            <a:r>
              <a:rPr lang="en-US" dirty="0"/>
              <a:t> – Generalized and Scalable Optimal Sparse Decision Trees (Lin et al, ICML 2020)</a:t>
            </a:r>
          </a:p>
          <a:p>
            <a:r>
              <a:rPr lang="en-US" dirty="0"/>
              <a:t> - </a:t>
            </a:r>
            <a:r>
              <a:rPr lang="en-US" dirty="0">
                <a:hlinkClick r:id="rId2"/>
              </a:rPr>
              <a:t>https://arxiv.org/pdf/2006.08690.pdf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 for full minimization of the Cost Complexity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prove optimality or nearness to optimality for not-huge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greedy splitting and pruning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Sophisticated pairing of theoretical bounds for reducing the search space with techniques for careful </a:t>
            </a:r>
            <a:r>
              <a:rPr lang="en-US" dirty="0" err="1"/>
              <a:t>storage+lookup</a:t>
            </a:r>
            <a:r>
              <a:rPr lang="en-US" dirty="0"/>
              <a:t> of previously-solved subproblems. (Dynamic programming + analytical bounds)</a:t>
            </a:r>
          </a:p>
          <a:p>
            <a:endParaRPr lang="en-US" dirty="0"/>
          </a:p>
          <a:p>
            <a:r>
              <a:rPr lang="en-US" dirty="0"/>
              <a:t>Advantages of GOSDT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Interpretable, simple models that generalize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nonlinearities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wide variety of objectives, even custom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imbalanced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of optimality, or closeness to 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splitting and pruning heuristics</a:t>
            </a:r>
          </a:p>
          <a:p>
            <a:endParaRPr lang="en-US" dirty="0"/>
          </a:p>
          <a:p>
            <a:r>
              <a:rPr lang="en-US" dirty="0"/>
              <a:t>Disadvantages of GOSDT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prove optimality for big datasets…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036F4-0A79-9442-A735-35EB4CD8782E}"/>
              </a:ext>
            </a:extLst>
          </p:cNvPr>
          <p:cNvSpPr txBox="1"/>
          <p:nvPr/>
        </p:nvSpPr>
        <p:spPr>
          <a:xfrm>
            <a:off x="121920" y="85344"/>
            <a:ext cx="5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Modern Decision Tree Methods</a:t>
            </a:r>
          </a:p>
        </p:txBody>
      </p:sp>
      <p:pic>
        <p:nvPicPr>
          <p:cNvPr id="1026" name="Picture 2" descr="Generalized and Scalable Optimal Sparse Decision Trees">
            <a:extLst>
              <a:ext uri="{FF2B5EF4-FFF2-40B4-BE49-F238E27FC236}">
                <a16:creationId xmlns:a16="http://schemas.microsoft.com/office/drawing/2014/main" id="{8F6FBFE7-1D8B-204C-81D9-2B5F5110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4778" y="249936"/>
            <a:ext cx="280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69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7A372-4D94-D94C-87E4-5827F75CB1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" y="61010"/>
            <a:ext cx="1983764" cy="3224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EA79D9-43B0-9F43-B435-414DCA25ABCF}"/>
              </a:ext>
            </a:extLst>
          </p:cNvPr>
          <p:cNvSpPr/>
          <p:nvPr/>
        </p:nvSpPr>
        <p:spPr>
          <a:xfrm>
            <a:off x="27633" y="3309555"/>
            <a:ext cx="53011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Classification and </a:t>
            </a:r>
          </a:p>
          <a:p>
            <a:r>
              <a:rPr lang="en-US" dirty="0"/>
              <a:t>Regression Trees </a:t>
            </a:r>
          </a:p>
          <a:p>
            <a:r>
              <a:rPr lang="en-US" dirty="0"/>
              <a:t>(1984) by BFOS (BFOS = </a:t>
            </a:r>
            <a:r>
              <a:rPr lang="en-US" dirty="0" err="1"/>
              <a:t>Breiman</a:t>
            </a:r>
            <a:r>
              <a:rPr lang="en-US" dirty="0"/>
              <a:t>, Friedman, </a:t>
            </a:r>
            <a:r>
              <a:rPr lang="en-US" dirty="0" err="1"/>
              <a:t>Olshen</a:t>
            </a:r>
            <a:r>
              <a:rPr lang="en-US" dirty="0"/>
              <a:t>, Stone)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85B9-B6F3-794C-A977-0C0731C6B4C8}"/>
              </a:ext>
            </a:extLst>
          </p:cNvPr>
          <p:cNvSpPr txBox="1"/>
          <p:nvPr/>
        </p:nvSpPr>
        <p:spPr>
          <a:xfrm>
            <a:off x="2504350" y="2286562"/>
            <a:ext cx="1743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1928-2005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03599-CC6E-5C41-BDC8-9C8619CC9404}"/>
              </a:ext>
            </a:extLst>
          </p:cNvPr>
          <p:cNvSpPr txBox="1"/>
          <p:nvPr/>
        </p:nvSpPr>
        <p:spPr>
          <a:xfrm>
            <a:off x="4219438" y="2282932"/>
            <a:ext cx="1870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Jerome H. Friedman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  <a:p>
            <a:r>
              <a:rPr lang="en-US" dirty="0"/>
              <a:t>1939-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7D343-0D10-B643-8FC6-142FD1E7E0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112" y="119435"/>
            <a:ext cx="1707495" cy="2104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D1703-96EA-C849-9B11-015AED5507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423" y="127843"/>
            <a:ext cx="1066281" cy="16687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1D9786-9992-0C4E-8E22-CA6385735496}"/>
              </a:ext>
            </a:extLst>
          </p:cNvPr>
          <p:cNvSpPr txBox="1"/>
          <p:nvPr/>
        </p:nvSpPr>
        <p:spPr>
          <a:xfrm>
            <a:off x="7895338" y="1813225"/>
            <a:ext cx="15719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J. Stone</a:t>
            </a:r>
          </a:p>
          <a:p>
            <a:r>
              <a:rPr lang="en-US" dirty="0"/>
              <a:t>Math, Probability</a:t>
            </a:r>
          </a:p>
          <a:p>
            <a:r>
              <a:rPr lang="en-US" dirty="0"/>
              <a:t>UCLA,</a:t>
            </a:r>
          </a:p>
          <a:p>
            <a:r>
              <a:rPr lang="en-US" dirty="0"/>
              <a:t>UC Berkeley</a:t>
            </a:r>
          </a:p>
          <a:p>
            <a:r>
              <a:rPr lang="en-US" dirty="0"/>
              <a:t>1936-2019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6003F-B313-754B-BBC5-287A31E9B74C}"/>
              </a:ext>
            </a:extLst>
          </p:cNvPr>
          <p:cNvSpPr txBox="1"/>
          <p:nvPr/>
        </p:nvSpPr>
        <p:spPr>
          <a:xfrm>
            <a:off x="6220073" y="1905989"/>
            <a:ext cx="17237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 A. </a:t>
            </a:r>
            <a:r>
              <a:rPr lang="en-US" dirty="0" err="1"/>
              <a:t>Olshen</a:t>
            </a:r>
            <a:endParaRPr lang="en-US" dirty="0"/>
          </a:p>
          <a:p>
            <a:r>
              <a:rPr lang="en-US" dirty="0"/>
              <a:t>Biostatistics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  <a:p>
            <a:r>
              <a:rPr lang="en-US" dirty="0"/>
              <a:t>1942-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CEFCA8-4B98-AD4F-9479-0B10FFB0BF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9" y="4948581"/>
            <a:ext cx="2709801" cy="18136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060C38-A1E7-6046-9D7C-007896BBF9F8}"/>
              </a:ext>
            </a:extLst>
          </p:cNvPr>
          <p:cNvSpPr/>
          <p:nvPr/>
        </p:nvSpPr>
        <p:spPr>
          <a:xfrm>
            <a:off x="216985" y="4232354"/>
            <a:ext cx="228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Random Decision Forests</a:t>
            </a:r>
          </a:p>
          <a:p>
            <a:r>
              <a:rPr lang="en-US" dirty="0"/>
              <a:t>(1995) by Tin Kam Ho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8D0F1-9A08-5D4A-97BB-812227797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812" y="4364874"/>
            <a:ext cx="1630710" cy="16307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28BC4D-516C-0D4D-B65D-D369E3647149}"/>
              </a:ext>
            </a:extLst>
          </p:cNvPr>
          <p:cNvSpPr/>
          <p:nvPr/>
        </p:nvSpPr>
        <p:spPr>
          <a:xfrm>
            <a:off x="3073812" y="5995584"/>
            <a:ext cx="40636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Tin Kam Ho</a:t>
            </a:r>
          </a:p>
          <a:p>
            <a:r>
              <a:rPr lang="en-US" dirty="0"/>
              <a:t>at Bell Labs in NJ. </a:t>
            </a:r>
          </a:p>
          <a:p>
            <a:r>
              <a:rPr lang="en-US" dirty="0"/>
              <a:t>then AI at IBM (since 2014)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8AC9-E576-E744-92B2-E763E1447DA2}"/>
              </a:ext>
            </a:extLst>
          </p:cNvPr>
          <p:cNvSpPr txBox="1"/>
          <p:nvPr/>
        </p:nvSpPr>
        <p:spPr>
          <a:xfrm>
            <a:off x="9497066" y="5161546"/>
            <a:ext cx="24475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Adele Cutler</a:t>
            </a:r>
          </a:p>
          <a:p>
            <a:r>
              <a:rPr lang="en-US" dirty="0"/>
              <a:t>UC Berkeley, then Utah State University.</a:t>
            </a:r>
          </a:p>
          <a:p>
            <a:r>
              <a:rPr lang="en-US" dirty="0"/>
              <a:t>Wrote original Random Forest in Fortran with Leo </a:t>
            </a:r>
            <a:r>
              <a:rPr lang="en-US" dirty="0" err="1"/>
              <a:t>Breiman</a:t>
            </a:r>
            <a:r>
              <a:rPr lang="en-US" dirty="0"/>
              <a:t> in 2002-2003</a:t>
            </a:r>
          </a:p>
          <a:p>
            <a:r>
              <a:rPr lang="en-US" sz="900" dirty="0">
                <a:hlinkClick r:id="rId8"/>
              </a:rPr>
              <a:t>https://www.stat.berkeley.edu/~breiman/RandomForests/cc_software.htm</a:t>
            </a:r>
            <a:endParaRPr lang="en-US" sz="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D8B940-76B6-9340-B562-0C49BF2B99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9064" y="3313971"/>
            <a:ext cx="1847575" cy="1847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2EE3D6-5661-E043-8FBF-61E1B832D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6366" y="119615"/>
            <a:ext cx="1707496" cy="20992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DDB316-63C9-4141-9D55-33BA0E490EA9}"/>
              </a:ext>
            </a:extLst>
          </p:cNvPr>
          <p:cNvCxnSpPr>
            <a:cxnSpLocks/>
          </p:cNvCxnSpPr>
          <p:nvPr/>
        </p:nvCxnSpPr>
        <p:spPr>
          <a:xfrm>
            <a:off x="53089" y="4101661"/>
            <a:ext cx="68524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2C7018-A64D-3843-A3D7-B3887AEA88B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4234" y="137238"/>
            <a:ext cx="1418894" cy="1768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B43EE-12BE-5543-9411-AD1B22B57A75}"/>
              </a:ext>
            </a:extLst>
          </p:cNvPr>
          <p:cNvSpPr txBox="1"/>
          <p:nvPr/>
        </p:nvSpPr>
        <p:spPr>
          <a:xfrm>
            <a:off x="10226459" y="913314"/>
            <a:ext cx="156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FORTRAN</a:t>
            </a:r>
          </a:p>
          <a:p>
            <a:r>
              <a:rPr lang="en-US" b="1" dirty="0">
                <a:solidFill>
                  <a:srgbClr val="0070C0"/>
                </a:solidFill>
              </a:rPr>
              <a:t>Random Forest</a:t>
            </a:r>
          </a:p>
          <a:p>
            <a:r>
              <a:rPr lang="en-US" b="1" dirty="0">
                <a:solidFill>
                  <a:srgbClr val="0070C0"/>
                </a:solidFill>
              </a:rPr>
              <a:t>2002-2003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87AA1AD-C5E4-494A-BD01-824F4BFD7D70}"/>
              </a:ext>
            </a:extLst>
          </p:cNvPr>
          <p:cNvSpPr/>
          <p:nvPr/>
        </p:nvSpPr>
        <p:spPr>
          <a:xfrm>
            <a:off x="10617702" y="1813225"/>
            <a:ext cx="416392" cy="118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2121661" y="13795"/>
            <a:ext cx="7562335" cy="138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Learning Methods with Decision Trees </a:t>
            </a:r>
            <a:b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group of “</a:t>
            </a: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weak learners</a:t>
            </a: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” come together to form a “</a:t>
            </a: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strong learner</a:t>
            </a: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F1DDE-62A9-F14A-AC4E-3D4C11E3CEB6}"/>
              </a:ext>
            </a:extLst>
          </p:cNvPr>
          <p:cNvSpPr txBox="1"/>
          <p:nvPr/>
        </p:nvSpPr>
        <p:spPr>
          <a:xfrm>
            <a:off x="195938" y="2897576"/>
            <a:ext cx="3746666" cy="37548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Random Forest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parallel independent learners, democratic equal-weight voting.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- </a:t>
            </a:r>
            <a:r>
              <a:rPr lang="en-US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specific case of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Bagging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Bootstrap Aggregating</a:t>
            </a:r>
          </a:p>
          <a:p>
            <a:pPr lvl="0"/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Bootstrap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data sampling with replacement</a:t>
            </a:r>
          </a:p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Aggregating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= voting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learner gets a random subset of data (rows) and a random subset of features (columns).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tree is trained independently.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tree then can make its prediction.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overall decision is made by averaging decisions of individual trees.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85324-F7D6-D04F-B456-15F7E741A554}"/>
              </a:ext>
            </a:extLst>
          </p:cNvPr>
          <p:cNvSpPr txBox="1"/>
          <p:nvPr/>
        </p:nvSpPr>
        <p:spPr>
          <a:xfrm>
            <a:off x="4231570" y="2897576"/>
            <a:ext cx="3746666" cy="24622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Boosted Trees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trees trained sequentially.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2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 concentrating on fixing errors left after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tree, combine trees (weighted voting)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3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 concentrating on fixing errors left after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2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trees, etc.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 boosting accuracy by adding trees.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040E-4942-764A-B1B9-1B3C964F2340}"/>
              </a:ext>
            </a:extLst>
          </p:cNvPr>
          <p:cNvSpPr txBox="1"/>
          <p:nvPr/>
        </p:nvSpPr>
        <p:spPr>
          <a:xfrm>
            <a:off x="8267202" y="2897576"/>
            <a:ext cx="3746666" cy="8617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Stacking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(Meta-learner) - train several different models, and then train model on top of their outputs</a:t>
            </a:r>
          </a:p>
          <a:p>
            <a:pPr lvl="0"/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https://www.kdnuggets.com/2017/02/stacking-models-imropved-predictions.html</a:t>
            </a:r>
            <a:endParaRPr 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51273-FE5A-7743-99EE-BA20635701A4}"/>
              </a:ext>
            </a:extLst>
          </p:cNvPr>
          <p:cNvSpPr txBox="1"/>
          <p:nvPr/>
        </p:nvSpPr>
        <p:spPr>
          <a:xfrm>
            <a:off x="607563" y="2030811"/>
            <a:ext cx="2648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Bagging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reduces variance (averages)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does NOT reduce bias error</a:t>
            </a:r>
          </a:p>
          <a:p>
            <a:pPr algn="ctr"/>
            <a:endParaRPr lang="en-US" sz="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8DD04-29CE-5046-B15B-72F87E70B180}"/>
              </a:ext>
            </a:extLst>
          </p:cNvPr>
          <p:cNvSpPr txBox="1"/>
          <p:nvPr/>
        </p:nvSpPr>
        <p:spPr>
          <a:xfrm>
            <a:off x="8425905" y="2030941"/>
            <a:ext cx="339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Stacking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improves predictive force</a:t>
            </a:r>
            <a:b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</a:br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Wingdings" pitchFamily="2" charset="2"/>
              </a:rPr>
              <a:t> (combines "skills" of different models)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A3C71-7774-C14A-BD55-49D31D1040D2}"/>
              </a:ext>
            </a:extLst>
          </p:cNvPr>
          <p:cNvSpPr txBox="1"/>
          <p:nvPr/>
        </p:nvSpPr>
        <p:spPr>
          <a:xfrm>
            <a:off x="4288513" y="2030811"/>
            <a:ext cx="363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Boosting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reduces bias error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by sequential corrective learning</a:t>
            </a:r>
            <a:endParaRPr 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random forest simplified">
            <a:extLst>
              <a:ext uri="{FF2B5EF4-FFF2-40B4-BE49-F238E27FC236}">
                <a16:creationId xmlns:a16="http://schemas.microsoft.com/office/drawing/2014/main" id="{2AB04341-9B2E-A749-A383-A8A12FEBA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4026" y="985652"/>
            <a:ext cx="7243948" cy="44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55564" y="177725"/>
            <a:ext cx="4673788" cy="147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Sampling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of preparing a set of data samples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sampling them (with replacement) from original data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3693C-0F3A-804B-9BB8-F9E34878B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82" y="2495929"/>
            <a:ext cx="5097517" cy="3823138"/>
          </a:xfrm>
          <a:prstGeom prst="rect">
            <a:avLst/>
          </a:prstGeom>
        </p:spPr>
      </p:pic>
      <p:pic>
        <p:nvPicPr>
          <p:cNvPr id="5" name="Google Shape;96;p14">
            <a:extLst>
              <a:ext uri="{FF2B5EF4-FFF2-40B4-BE49-F238E27FC236}">
                <a16:creationId xmlns:a16="http://schemas.microsoft.com/office/drawing/2014/main" id="{43FCCCFC-3C64-254C-94C8-2587F2161CC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188" y="4407498"/>
            <a:ext cx="1949375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4">
            <a:extLst>
              <a:ext uri="{FF2B5EF4-FFF2-40B4-BE49-F238E27FC236}">
                <a16:creationId xmlns:a16="http://schemas.microsoft.com/office/drawing/2014/main" id="{C4B05C5E-3DE0-AF4C-85D2-84229E14D805}"/>
              </a:ext>
            </a:extLst>
          </p:cNvPr>
          <p:cNvSpPr txBox="1"/>
          <p:nvPr/>
        </p:nvSpPr>
        <p:spPr>
          <a:xfrm>
            <a:off x="8765628" y="3326006"/>
            <a:ext cx="3352497" cy="94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meaning of the word bootstrap: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"pull oneself over a fence by one's bootstraps"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B561CF-E1C7-2340-ABC0-116F3FA5CE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4" y="901910"/>
            <a:ext cx="2364779" cy="1786625"/>
          </a:xfrm>
          <a:prstGeom prst="rect">
            <a:avLst/>
          </a:prstGeom>
        </p:spPr>
      </p:pic>
      <p:sp>
        <p:nvSpPr>
          <p:cNvPr id="104" name="Google Shape;104;p15"/>
          <p:cNvSpPr txBox="1"/>
          <p:nvPr/>
        </p:nvSpPr>
        <p:spPr>
          <a:xfrm>
            <a:off x="-35952" y="-62965"/>
            <a:ext cx="4046484" cy="62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Boosting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E4339-33ED-D143-9BE2-AD1480E24539}"/>
              </a:ext>
            </a:extLst>
          </p:cNvPr>
          <p:cNvSpPr txBox="1"/>
          <p:nvPr/>
        </p:nvSpPr>
        <p:spPr>
          <a:xfrm>
            <a:off x="7304691" y="2507542"/>
            <a:ext cx="48873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Wikipedia, </a:t>
            </a:r>
            <a:r>
              <a:rPr lang="en-US" dirty="0" err="1"/>
              <a:t>etc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idea of gradient boosting originated in the observation by </a:t>
            </a:r>
            <a:r>
              <a:rPr lang="en-US" b="1" dirty="0">
                <a:solidFill>
                  <a:srgbClr val="0070C0"/>
                </a:solidFill>
              </a:rPr>
              <a:t>Leo </a:t>
            </a:r>
            <a:r>
              <a:rPr lang="en-US" b="1" dirty="0" err="1">
                <a:solidFill>
                  <a:srgbClr val="0070C0"/>
                </a:solidFill>
              </a:rPr>
              <a:t>Breiman</a:t>
            </a:r>
            <a:r>
              <a:rPr lang="en-US" dirty="0"/>
              <a:t> that boosting can be interpreted as an optimization algorithm on a suitable cost function (</a:t>
            </a:r>
            <a:r>
              <a:rPr lang="en-US" b="1" dirty="0">
                <a:solidFill>
                  <a:srgbClr val="FF0000"/>
                </a:solidFill>
              </a:rPr>
              <a:t>1997</a:t>
            </a:r>
            <a:r>
              <a:rPr lang="en-US" dirty="0"/>
              <a:t>, Berkeley). </a:t>
            </a:r>
          </a:p>
          <a:p>
            <a:endParaRPr lang="en-US" dirty="0"/>
          </a:p>
          <a:p>
            <a:r>
              <a:rPr lang="en-US" dirty="0"/>
              <a:t>Explicit regression gradient boosting algorithms were subsequently developed by </a:t>
            </a:r>
            <a:r>
              <a:rPr lang="en-US" b="1" dirty="0">
                <a:solidFill>
                  <a:srgbClr val="0070C0"/>
                </a:solidFill>
              </a:rPr>
              <a:t>Jerome H. Friedman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1999</a:t>
            </a:r>
            <a:r>
              <a:rPr lang="en-US" dirty="0"/>
              <a:t>, Berkeley).</a:t>
            </a:r>
          </a:p>
          <a:p>
            <a:endParaRPr lang="en-US" dirty="0"/>
          </a:p>
          <a:p>
            <a:r>
              <a:rPr lang="en-US" dirty="0"/>
              <a:t>... simultaneously with the more general functional gradient boosting perspective of </a:t>
            </a:r>
            <a:r>
              <a:rPr lang="en-US" b="1" dirty="0" err="1">
                <a:solidFill>
                  <a:srgbClr val="0070C0"/>
                </a:solidFill>
              </a:rPr>
              <a:t>Llew</a:t>
            </a:r>
            <a:r>
              <a:rPr lang="en-US" b="1" dirty="0">
                <a:solidFill>
                  <a:srgbClr val="0070C0"/>
                </a:solidFill>
              </a:rPr>
              <a:t> Mason, Jonathan Baxter, Peter Bartlett and Marcus </a:t>
            </a:r>
            <a:r>
              <a:rPr lang="en-US" b="1" dirty="0" err="1">
                <a:solidFill>
                  <a:srgbClr val="0070C0"/>
                </a:solidFill>
              </a:rPr>
              <a:t>Frean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1999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Stochastic gradient boosting</a:t>
            </a:r>
            <a:r>
              <a:rPr lang="en-US" dirty="0"/>
              <a:t> - by Jerome </a:t>
            </a:r>
            <a:r>
              <a:rPr lang="en-US" dirty="0" err="1"/>
              <a:t>H.Friedman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2002</a:t>
            </a:r>
            <a:r>
              <a:rPr lang="en-US" dirty="0"/>
              <a:t> – adding random sampling to gradient boosting algorithm improves speed and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27E66-1C05-B04C-9AB5-2A47A3BFE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126" y="2789461"/>
            <a:ext cx="1102313" cy="1256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31B49-6F11-5544-9448-FE2B93DB43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514" y="4595488"/>
            <a:ext cx="1192925" cy="639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75FCD-38D4-9C47-B27F-BE2872EB61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832" y="5952896"/>
            <a:ext cx="1189970" cy="467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EB7E4-CAF1-4E4A-8004-ACEE3CDFF72F}"/>
              </a:ext>
            </a:extLst>
          </p:cNvPr>
          <p:cNvSpPr txBox="1"/>
          <p:nvPr/>
        </p:nvSpPr>
        <p:spPr>
          <a:xfrm>
            <a:off x="47280" y="1306916"/>
            <a:ext cx="32538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1995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Yoav Freund &amp; Robert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Schapire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(2003 Gödel Prize).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C6370-8D22-BD4D-A729-E7FA4756D967}"/>
              </a:ext>
            </a:extLst>
          </p:cNvPr>
          <p:cNvSpPr txBox="1"/>
          <p:nvPr/>
        </p:nvSpPr>
        <p:spPr>
          <a:xfrm>
            <a:off x="47280" y="2789461"/>
            <a:ext cx="37300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flexible and optimized</a:t>
            </a:r>
          </a:p>
          <a:p>
            <a:r>
              <a:rPr lang="en-US" sz="1800" dirty="0">
                <a:sym typeface="Calibri"/>
              </a:rPr>
              <a:t>Tianqi Chen (was a </a:t>
            </a:r>
            <a:r>
              <a:rPr lang="en-US" sz="1800" dirty="0"/>
              <a:t>Ph.D. student)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37333-044B-254E-B1A2-26B01871400E}"/>
              </a:ext>
            </a:extLst>
          </p:cNvPr>
          <p:cNvSpPr txBox="1"/>
          <p:nvPr/>
        </p:nvSpPr>
        <p:spPr>
          <a:xfrm>
            <a:off x="47280" y="4322617"/>
            <a:ext cx="42196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Light GBM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Microsoft)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fast-performing, distributed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(GBM = Gradient Boosting Machine)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3C5B4-A0A5-A746-B80C-2EE3A0FB96FE}"/>
              </a:ext>
            </a:extLst>
          </p:cNvPr>
          <p:cNvSpPr txBox="1"/>
          <p:nvPr/>
        </p:nvSpPr>
        <p:spPr>
          <a:xfrm>
            <a:off x="42643" y="5784345"/>
            <a:ext cx="4219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Yandex) 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data, categorical data, multiple GPUs.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CD124-A6B3-E34C-8B6C-399BA7FD5077}"/>
              </a:ext>
            </a:extLst>
          </p:cNvPr>
          <p:cNvSpPr txBox="1"/>
          <p:nvPr/>
        </p:nvSpPr>
        <p:spPr>
          <a:xfrm>
            <a:off x="8079485" y="1603178"/>
            <a:ext cx="134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119C8-1DA1-4249-B708-5C3F4B8B6B80}"/>
              </a:ext>
            </a:extLst>
          </p:cNvPr>
          <p:cNvSpPr txBox="1"/>
          <p:nvPr/>
        </p:nvSpPr>
        <p:spPr>
          <a:xfrm>
            <a:off x="10015728" y="1606306"/>
            <a:ext cx="2031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Jerome H. Friedman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FB4D68-2958-EA46-88EB-5D20CB6315F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247" y="98974"/>
            <a:ext cx="1223510" cy="1507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743E50-B883-4C4C-9EF2-AEFF0837645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485" y="98974"/>
            <a:ext cx="1223510" cy="15042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66B2B5-DD26-5040-8E9E-0F8EC66A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3165" y="402695"/>
            <a:ext cx="986897" cy="9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4BDA989-1849-3F47-9013-2C1C1E30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0443" y="1432053"/>
            <a:ext cx="988348" cy="12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9FBCB-EA3A-224B-AAC3-BF7D9C0201D9}"/>
              </a:ext>
            </a:extLst>
          </p:cNvPr>
          <p:cNvSpPr txBox="1"/>
          <p:nvPr/>
        </p:nvSpPr>
        <p:spPr>
          <a:xfrm>
            <a:off x="-35952" y="558138"/>
            <a:ext cx="240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Strength of Weak Learners</a:t>
            </a:r>
          </a:p>
        </p:txBody>
      </p:sp>
    </p:spTree>
    <p:extLst>
      <p:ext uri="{BB962C8B-B14F-4D97-AF65-F5344CB8AC3E}">
        <p14:creationId xmlns:p14="http://schemas.microsoft.com/office/powerpoint/2010/main" val="409192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0" y="-5043"/>
            <a:ext cx="5432646" cy="177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a reliable system from unreliable blocks using single-shot democratic voting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DA88BB-AD43-914C-B9DE-58A293C06174}"/>
              </a:ext>
            </a:extLst>
          </p:cNvPr>
          <p:cNvSpPr/>
          <p:nvPr/>
        </p:nvSpPr>
        <p:spPr>
          <a:xfrm>
            <a:off x="1351723" y="2700515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353D2-5C4D-204E-AAD5-0161457F7743}"/>
              </a:ext>
            </a:extLst>
          </p:cNvPr>
          <p:cNvSpPr txBox="1"/>
          <p:nvPr/>
        </p:nvSpPr>
        <p:spPr>
          <a:xfrm>
            <a:off x="1607122" y="281572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9E1076-8AEB-524F-BF51-E8EE1D3CA09D}"/>
              </a:ext>
            </a:extLst>
          </p:cNvPr>
          <p:cNvSpPr/>
          <p:nvPr/>
        </p:nvSpPr>
        <p:spPr>
          <a:xfrm>
            <a:off x="1351723" y="3353927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339D2-B416-9840-A604-82CC04B63374}"/>
              </a:ext>
            </a:extLst>
          </p:cNvPr>
          <p:cNvSpPr txBox="1"/>
          <p:nvPr/>
        </p:nvSpPr>
        <p:spPr>
          <a:xfrm>
            <a:off x="1607122" y="346913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25B944-0503-CD47-A137-F116856137B9}"/>
              </a:ext>
            </a:extLst>
          </p:cNvPr>
          <p:cNvSpPr/>
          <p:nvPr/>
        </p:nvSpPr>
        <p:spPr>
          <a:xfrm>
            <a:off x="1351723" y="4017231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41FB7-AFF3-3140-AEDA-7D5D471E75E5}"/>
              </a:ext>
            </a:extLst>
          </p:cNvPr>
          <p:cNvSpPr txBox="1"/>
          <p:nvPr/>
        </p:nvSpPr>
        <p:spPr>
          <a:xfrm>
            <a:off x="1607122" y="413244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C1232-9E6C-BF45-84E4-4DA7BCD43446}"/>
              </a:ext>
            </a:extLst>
          </p:cNvPr>
          <p:cNvSpPr txBox="1"/>
          <p:nvPr/>
        </p:nvSpPr>
        <p:spPr>
          <a:xfrm>
            <a:off x="40504" y="3469138"/>
            <a:ext cx="5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30FCF-73DF-0F40-A502-2DC33BE6D3D6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622854" y="2969616"/>
            <a:ext cx="728869" cy="6534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15DE24-0D91-F94F-8856-556D19BAA39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22854" y="3623027"/>
            <a:ext cx="728869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37EF4D-4610-E542-BF2F-76A3331C194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22854" y="3623027"/>
            <a:ext cx="728869" cy="6633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B1BD926-9754-1742-A19C-9E88062F3D76}"/>
              </a:ext>
            </a:extLst>
          </p:cNvPr>
          <p:cNvSpPr/>
          <p:nvPr/>
        </p:nvSpPr>
        <p:spPr>
          <a:xfrm>
            <a:off x="3650975" y="3360555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8BEA78-ECEE-A249-8806-16A9815A9F80}"/>
              </a:ext>
            </a:extLst>
          </p:cNvPr>
          <p:cNvSpPr txBox="1"/>
          <p:nvPr/>
        </p:nvSpPr>
        <p:spPr>
          <a:xfrm>
            <a:off x="3796569" y="3375536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Majority voting</a:t>
            </a:r>
          </a:p>
          <a:p>
            <a:pPr algn="ctr"/>
            <a:r>
              <a:rPr lang="en-US" dirty="0"/>
              <a:t>system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7F2ED-751A-E642-B360-8B31AACF5A6E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2981740" y="3629656"/>
            <a:ext cx="669235" cy="6566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F2B822-B46A-7347-B204-7817415862FF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>
            <a:off x="2981740" y="3623028"/>
            <a:ext cx="669235" cy="66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247EB5-2A10-1540-B563-2AAF3B50BB66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2981740" y="2969616"/>
            <a:ext cx="669235" cy="6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DF6724-CC24-714C-A28E-DC0AEFDA123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280992" y="3629656"/>
            <a:ext cx="623942" cy="74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88;p13">
            <a:extLst>
              <a:ext uri="{FF2B5EF4-FFF2-40B4-BE49-F238E27FC236}">
                <a16:creationId xmlns:a16="http://schemas.microsoft.com/office/drawing/2014/main" id="{BC9E0056-2DA3-C441-A20A-7FB9F846D789}"/>
              </a:ext>
            </a:extLst>
          </p:cNvPr>
          <p:cNvSpPr txBox="1"/>
          <p:nvPr/>
        </p:nvSpPr>
        <p:spPr>
          <a:xfrm>
            <a:off x="7096537" y="16573"/>
            <a:ext cx="5095463" cy="144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 correct answer by making multiple corrective steps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776DEB0-7D8B-AE4F-BE4E-2A21FC614381}"/>
              </a:ext>
            </a:extLst>
          </p:cNvPr>
          <p:cNvSpPr/>
          <p:nvPr/>
        </p:nvSpPr>
        <p:spPr>
          <a:xfrm>
            <a:off x="7189314" y="2031279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99A021-0DCF-4043-B368-2D41DE97A67D}"/>
              </a:ext>
            </a:extLst>
          </p:cNvPr>
          <p:cNvSpPr txBox="1"/>
          <p:nvPr/>
        </p:nvSpPr>
        <p:spPr>
          <a:xfrm>
            <a:off x="7222419" y="2146490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approximation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7D3ED46-EFDB-B04F-B43B-CDFF2AFF5C3F}"/>
              </a:ext>
            </a:extLst>
          </p:cNvPr>
          <p:cNvSpPr/>
          <p:nvPr/>
        </p:nvSpPr>
        <p:spPr>
          <a:xfrm>
            <a:off x="7195939" y="2824083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784110-824B-0D43-A2D5-9432676030CB}"/>
              </a:ext>
            </a:extLst>
          </p:cNvPr>
          <p:cNvSpPr txBox="1"/>
          <p:nvPr/>
        </p:nvSpPr>
        <p:spPr>
          <a:xfrm>
            <a:off x="7485281" y="293332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880D7E-84B6-7E46-BFCF-9440D4AFEDB4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8004323" y="2569480"/>
            <a:ext cx="6625" cy="2546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FD4722F-267E-2847-AF83-4B8CCACDB21A}"/>
              </a:ext>
            </a:extLst>
          </p:cNvPr>
          <p:cNvSpPr/>
          <p:nvPr/>
        </p:nvSpPr>
        <p:spPr>
          <a:xfrm>
            <a:off x="7189315" y="3625840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FD5A1-D685-CF4A-AD37-2A6ECFFE12CC}"/>
              </a:ext>
            </a:extLst>
          </p:cNvPr>
          <p:cNvSpPr txBox="1"/>
          <p:nvPr/>
        </p:nvSpPr>
        <p:spPr>
          <a:xfrm>
            <a:off x="7485280" y="372655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F193996-8008-A843-B24C-6DC10045FF9A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flipH="1">
            <a:off x="8004324" y="3362284"/>
            <a:ext cx="6624" cy="2635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975244B-0E41-6646-A843-FA08BCE9542F}"/>
              </a:ext>
            </a:extLst>
          </p:cNvPr>
          <p:cNvSpPr/>
          <p:nvPr/>
        </p:nvSpPr>
        <p:spPr>
          <a:xfrm>
            <a:off x="7189315" y="5308861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87ABB4-6C9B-1448-9331-08D7173BCC98}"/>
              </a:ext>
            </a:extLst>
          </p:cNvPr>
          <p:cNvSpPr txBox="1"/>
          <p:nvPr/>
        </p:nvSpPr>
        <p:spPr>
          <a:xfrm>
            <a:off x="7519253" y="543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3E2A70C-ABBD-CE4B-A7CB-31777D4E6E66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997699" y="5054258"/>
            <a:ext cx="6625" cy="2546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645D46F-D470-7F4F-B1BE-4B58E69AF0D8}"/>
              </a:ext>
            </a:extLst>
          </p:cNvPr>
          <p:cNvSpPr/>
          <p:nvPr/>
        </p:nvSpPr>
        <p:spPr>
          <a:xfrm>
            <a:off x="9798894" y="3370297"/>
            <a:ext cx="1630017" cy="845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E9D85-63B1-A549-B0DB-34EC97C4C015}"/>
              </a:ext>
            </a:extLst>
          </p:cNvPr>
          <p:cNvSpPr txBox="1"/>
          <p:nvPr/>
        </p:nvSpPr>
        <p:spPr>
          <a:xfrm>
            <a:off x="7586331" y="4096265"/>
            <a:ext cx="869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8A447B-F1D0-C644-85CE-4DBA895E57ED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8004324" y="4164041"/>
            <a:ext cx="6624" cy="352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6B45F83-8048-0B42-BDAB-2FA46241BE86}"/>
              </a:ext>
            </a:extLst>
          </p:cNvPr>
          <p:cNvSpPr txBox="1"/>
          <p:nvPr/>
        </p:nvSpPr>
        <p:spPr>
          <a:xfrm>
            <a:off x="113388" y="6106096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Bagging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F9FC61-6DBA-C646-B954-95DCDBCB0CAC}"/>
              </a:ext>
            </a:extLst>
          </p:cNvPr>
          <p:cNvSpPr txBox="1"/>
          <p:nvPr/>
        </p:nvSpPr>
        <p:spPr>
          <a:xfrm>
            <a:off x="10045895" y="6107056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Boosting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09AFEE-74E9-DA46-B567-1B1BC8E604C7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11428911" y="3793286"/>
            <a:ext cx="663700" cy="67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39BF18-D170-C449-AB86-B64E63179A18}"/>
              </a:ext>
            </a:extLst>
          </p:cNvPr>
          <p:cNvSpPr txBox="1"/>
          <p:nvPr/>
        </p:nvSpPr>
        <p:spPr>
          <a:xfrm>
            <a:off x="9846740" y="3454306"/>
            <a:ext cx="1549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 </a:t>
            </a:r>
          </a:p>
          <a:p>
            <a:pPr algn="ctr"/>
            <a:r>
              <a:rPr lang="en-US" dirty="0"/>
              <a:t>voting</a:t>
            </a:r>
          </a:p>
          <a:p>
            <a:pPr algn="ctr"/>
            <a:r>
              <a:rPr lang="en-US" dirty="0"/>
              <a:t>system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06F221-D904-8645-A1C5-879CD93112BE}"/>
              </a:ext>
            </a:extLst>
          </p:cNvPr>
          <p:cNvCxnSpPr>
            <a:cxnSpLocks/>
            <a:stCxn id="45" idx="3"/>
            <a:endCxn id="61" idx="1"/>
          </p:cNvCxnSpPr>
          <p:nvPr/>
        </p:nvCxnSpPr>
        <p:spPr>
          <a:xfrm>
            <a:off x="8819331" y="2300380"/>
            <a:ext cx="979563" cy="14929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B5734-48BF-DA4A-A24F-3FDEF07A6090}"/>
              </a:ext>
            </a:extLst>
          </p:cNvPr>
          <p:cNvCxnSpPr>
            <a:cxnSpLocks/>
            <a:stCxn id="47" idx="3"/>
            <a:endCxn id="61" idx="1"/>
          </p:cNvCxnSpPr>
          <p:nvPr/>
        </p:nvCxnSpPr>
        <p:spPr>
          <a:xfrm>
            <a:off x="8825956" y="3093184"/>
            <a:ext cx="972938" cy="7001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970E28-BD87-A04F-9E02-2CB72B4E1D9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 flipV="1">
            <a:off x="8819332" y="3793286"/>
            <a:ext cx="979562" cy="1016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C084557-8A1A-8348-8A4A-6549D632FABE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 flipV="1">
            <a:off x="8819332" y="3793286"/>
            <a:ext cx="979562" cy="17846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C21B21-7799-5145-8093-6A73E320550B}"/>
              </a:ext>
            </a:extLst>
          </p:cNvPr>
          <p:cNvSpPr txBox="1"/>
          <p:nvPr/>
        </p:nvSpPr>
        <p:spPr>
          <a:xfrm>
            <a:off x="3662681" y="2108018"/>
            <a:ext cx="2751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Power of the majority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committee, senate, congress, council, board of directors, ...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8E1984-7ACB-0544-AA90-50BB0E1AEE89}"/>
              </a:ext>
            </a:extLst>
          </p:cNvPr>
          <p:cNvSpPr txBox="1"/>
          <p:nvPr/>
        </p:nvSpPr>
        <p:spPr>
          <a:xfrm>
            <a:off x="9999514" y="2108018"/>
            <a:ext cx="214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Power of validation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science, open source community, ...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D503306-CFF7-A34B-8184-E9C30D9352F8}"/>
              </a:ext>
            </a:extLst>
          </p:cNvPr>
          <p:cNvCxnSpPr/>
          <p:nvPr/>
        </p:nvCxnSpPr>
        <p:spPr>
          <a:xfrm>
            <a:off x="6531429" y="127660"/>
            <a:ext cx="0" cy="656321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6D7480-A4B2-9B42-96A9-50BDDA630A98}"/>
              </a:ext>
            </a:extLst>
          </p:cNvPr>
          <p:cNvSpPr txBox="1"/>
          <p:nvPr/>
        </p:nvSpPr>
        <p:spPr>
          <a:xfrm>
            <a:off x="3895106" y="6172008"/>
            <a:ext cx="251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Wrong bias is not removed,</a:t>
            </a:r>
          </a:p>
          <a:p>
            <a:r>
              <a:rPr lang="en-US" dirty="0">
                <a:solidFill>
                  <a:srgbClr val="00B050"/>
                </a:solidFill>
              </a:rPr>
              <a:t>it is simply averaged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3A5A74-A987-314C-BDAB-9EE83379016C}"/>
              </a:ext>
            </a:extLst>
          </p:cNvPr>
          <p:cNvSpPr txBox="1"/>
          <p:nvPr/>
        </p:nvSpPr>
        <p:spPr>
          <a:xfrm>
            <a:off x="6637161" y="6167651"/>
            <a:ext cx="277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Wrong bias is removed</a:t>
            </a:r>
          </a:p>
          <a:p>
            <a:r>
              <a:rPr lang="en-US" dirty="0">
                <a:solidFill>
                  <a:srgbClr val="00B050"/>
                </a:solidFill>
              </a:rPr>
              <a:t>using correction and validation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0CC97-AEE2-129B-4EE1-3BA0B9C1B36B}"/>
              </a:ext>
            </a:extLst>
          </p:cNvPr>
          <p:cNvSpPr txBox="1"/>
          <p:nvPr/>
        </p:nvSpPr>
        <p:spPr>
          <a:xfrm>
            <a:off x="1769420" y="771832"/>
            <a:ext cx="6313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from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sklearn.ensemble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(best, inspired by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LightGBM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RandomForestRegressor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ExtraTreesRegressor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from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!pip install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</a:t>
            </a:r>
            <a:endParaRPr lang="en-US" sz="1200" b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XGBRFRegressor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568E5-519F-4761-49E9-5BE87138FC5D}"/>
              </a:ext>
            </a:extLst>
          </p:cNvPr>
          <p:cNvSpPr txBox="1"/>
          <p:nvPr/>
        </p:nvSpPr>
        <p:spPr>
          <a:xfrm>
            <a:off x="970634" y="2762181"/>
            <a:ext cx="9310257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regressors have similar speed and accuracy.</a:t>
            </a:r>
          </a:p>
          <a:p>
            <a:r>
              <a:rPr lang="en-US" sz="1400" dirty="0"/>
              <a:t>But the best is </a:t>
            </a:r>
            <a:r>
              <a:rPr lang="en-US" sz="1400" b="1" dirty="0" err="1">
                <a:solidFill>
                  <a:srgbClr val="0070C0"/>
                </a:solidFill>
              </a:rPr>
              <a:t>HistGradientBoostingRegressor</a:t>
            </a:r>
            <a:r>
              <a:rPr lang="en-US" sz="1400" dirty="0"/>
              <a:t> - histogram-based gradient boosting.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https://scikit-learn.org/stable/modules/generated/sklearn.ensemble.HistGradientBoostingRegressor.html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https://machinelearningmastery.com/histogram-based-gradient-boosting-ensembles/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https://inria.github.io/scikit-learn-mooc/python_scripts/ensemble_hist_gradient_boosting.html</a:t>
            </a:r>
            <a:endParaRPr lang="en-US" sz="1400" dirty="0"/>
          </a:p>
          <a:p>
            <a:endParaRPr lang="en-US" sz="1400" dirty="0"/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Why the "histogram-based" approach is faster and better?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The bottleneck in training any boosted trees algorithm is the time </a:t>
            </a:r>
          </a:p>
          <a:p>
            <a:pPr fontAlgn="base"/>
            <a:r>
              <a:rPr lang="en-US" dirty="0"/>
              <a:t>needed </a:t>
            </a:r>
            <a:r>
              <a:rPr lang="en-US" sz="1400" dirty="0"/>
              <a:t>for finding the best split between values when building the trees. 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This time can be significantly reduced if we pre-process the data for a given tree – aggregate them into "bins".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We convert the continuous float numbers into limited number of discrete integer values.</a:t>
            </a:r>
          </a:p>
          <a:p>
            <a:pPr fontAlgn="base"/>
            <a:r>
              <a:rPr lang="en-US" sz="1400" dirty="0"/>
              <a:t>This "histogram binning" reduces the number of splits we need to try to find the best split.</a:t>
            </a:r>
          </a:p>
          <a:p>
            <a:pPr fontAlgn="base"/>
            <a:r>
              <a:rPr lang="en-US" sz="1400" dirty="0"/>
              <a:t>This makes finding the split much faster, but reduces the accuracy. </a:t>
            </a:r>
          </a:p>
          <a:p>
            <a:pPr fontAlgn="base"/>
            <a:r>
              <a:rPr lang="en-US" sz="1400" dirty="0"/>
              <a:t>To increase the accuracy we can simply increase the number of trees.</a:t>
            </a:r>
          </a:p>
        </p:txBody>
      </p:sp>
      <p:sp>
        <p:nvSpPr>
          <p:cNvPr id="7" name="Google Shape;104;p15">
            <a:extLst>
              <a:ext uri="{FF2B5EF4-FFF2-40B4-BE49-F238E27FC236}">
                <a16:creationId xmlns:a16="http://schemas.microsoft.com/office/drawing/2014/main" id="{8ADF7D58-FB1F-E48E-9557-36E70D8711FF}"/>
              </a:ext>
            </a:extLst>
          </p:cNvPr>
          <p:cNvSpPr txBox="1"/>
          <p:nvPr/>
        </p:nvSpPr>
        <p:spPr>
          <a:xfrm>
            <a:off x="19312" y="0"/>
            <a:ext cx="4046484" cy="62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Regressors</a:t>
            </a:r>
          </a:p>
        </p:txBody>
      </p:sp>
    </p:spTree>
    <p:extLst>
      <p:ext uri="{BB962C8B-B14F-4D97-AF65-F5344CB8AC3E}">
        <p14:creationId xmlns:p14="http://schemas.microsoft.com/office/powerpoint/2010/main" val="76968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A540A-F9CB-B17F-1946-AEF2F937DA96}"/>
              </a:ext>
            </a:extLst>
          </p:cNvPr>
          <p:cNvSpPr txBox="1"/>
          <p:nvPr/>
        </p:nvSpPr>
        <p:spPr>
          <a:xfrm>
            <a:off x="-1" y="640845"/>
            <a:ext cx="7042246" cy="3400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we do predictions, we often have most recent data which may have nulls.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RandomForest</a:t>
            </a:r>
            <a:r>
              <a:rPr lang="en-US" dirty="0"/>
              <a:t> doesn't support missing values.</a:t>
            </a:r>
          </a:p>
          <a:p>
            <a:r>
              <a:rPr lang="en-US" dirty="0"/>
              <a:t>But </a:t>
            </a:r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FF0000"/>
                </a:solidFill>
              </a:rPr>
              <a:t>HistGradientBoosting</a:t>
            </a:r>
            <a:r>
              <a:rPr lang="en-US" dirty="0"/>
              <a:t> can deal with missing values!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https://www.youtube.com/watch?v=jbc6BPQEM3o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https://scikit-learn.org/stable/modules/generated/sklearn.ensemble.HistGradientBoostingClassifier.html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https://scikit-learn.org/stable/modules/generated/sklearn.ensemble.HistGradientBoostingRegressor.html</a:t>
            </a:r>
            <a:endParaRPr lang="en-US" sz="11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RandomForest</a:t>
            </a:r>
            <a:r>
              <a:rPr lang="en-US" dirty="0"/>
              <a:t> trains faster and shows feature </a:t>
            </a:r>
            <a:r>
              <a:rPr lang="en-US" dirty="0" err="1"/>
              <a:t>inportance</a:t>
            </a:r>
            <a:r>
              <a:rPr lang="en-US" dirty="0"/>
              <a:t>. So it is good during model development (feature engineering).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Boosting</a:t>
            </a:r>
            <a:r>
              <a:rPr lang="en-US" dirty="0"/>
              <a:t> trees train slower, but they usually provide better accuracy and can handle missing values. So they are good in production.</a:t>
            </a:r>
          </a:p>
          <a:p>
            <a:endParaRPr lang="en-US" dirty="0"/>
          </a:p>
          <a:p>
            <a:r>
              <a:rPr lang="en-US" dirty="0"/>
              <a:t>Note: For feature importance analysis with Boosting we can use </a:t>
            </a:r>
            <a:r>
              <a:rPr lang="en-US" b="1" dirty="0">
                <a:solidFill>
                  <a:srgbClr val="FF0000"/>
                </a:solidFill>
              </a:rPr>
              <a:t>SHAP</a:t>
            </a:r>
            <a:r>
              <a:rPr lang="en-US" dirty="0"/>
              <a:t> (</a:t>
            </a:r>
            <a:r>
              <a:rPr lang="en-US" dirty="0" err="1"/>
              <a:t>SHapley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https://christophm.github.io/interpretable-ml-book/shap.html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https://github.com/slundberg/shap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ABC64-E7C1-96DE-71E2-2D938865A277}"/>
              </a:ext>
            </a:extLst>
          </p:cNvPr>
          <p:cNvSpPr txBox="1"/>
          <p:nvPr/>
        </p:nvSpPr>
        <p:spPr>
          <a:xfrm>
            <a:off x="0" y="0"/>
            <a:ext cx="298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Missing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93DE5-41A7-30EA-9B46-29AB1A3A0CB0}"/>
              </a:ext>
            </a:extLst>
          </p:cNvPr>
          <p:cNvSpPr txBox="1"/>
          <p:nvPr/>
        </p:nvSpPr>
        <p:spPr>
          <a:xfrm>
            <a:off x="386687" y="4832160"/>
            <a:ext cx="407597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xgboost, shap</a:t>
            </a:r>
          </a:p>
          <a:p>
            <a:endParaRPr lang="en-US" sz="1200">
              <a:solidFill>
                <a:srgbClr val="00B0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 y = shap.datasets.boston()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xgboost.XGBRegressor().fit(X, y)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explainer = shap.Explainer(model)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shap_values = explainer(X)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shap.plots.waterfall(shap_values[0])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E421-761B-0E77-4540-8656C44C2A91}"/>
              </a:ext>
            </a:extLst>
          </p:cNvPr>
          <p:cNvSpPr txBox="1"/>
          <p:nvPr/>
        </p:nvSpPr>
        <p:spPr>
          <a:xfrm>
            <a:off x="7301552" y="640845"/>
            <a:ext cx="4653280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It is possible to use XGBoost to automatically predict and fill-in all missing values: There is even a special module for that: pip install verstack</a:t>
            </a:r>
            <a:br>
              <a:rPr lang="en-US"/>
            </a:br>
            <a:r>
              <a:rPr lang="en-US">
                <a:hlinkClick r:id="rId7"/>
              </a:rPr>
              <a:t>https://medium.com/swlh/impute-missing-values-the-right-way-c63735fccccd</a:t>
            </a:r>
            <a:br>
              <a:rPr lang="en-US"/>
            </a:br>
            <a:br>
              <a:rPr lang="en-US"/>
            </a:br>
            <a:r>
              <a:rPr lang="en-US"/>
              <a:t>Read this excellent discussion comparing handling nulls by RandomForest and Boosting algorithms:</a:t>
            </a:r>
          </a:p>
          <a:p>
            <a:r>
              <a:rPr lang="en-US">
                <a:hlinkClick r:id="rId8"/>
              </a:rPr>
              <a:t>https://stats.stackexchange.com/questions/98953/why-doesnt-random-forest-handle-missing-values-in-predictors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34544" y="282829"/>
            <a:ext cx="4289955" cy="117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dk1"/>
                </a:solidFill>
              </a:rPr>
              <a:t>Gradient Boosting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is named so because on each steep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it is improving (boosting) the decision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by decreasing the error (Gradient Descent)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AAADF-6426-AD44-91B7-B4F37E97F2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522" y="4870603"/>
            <a:ext cx="1831063" cy="1831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93F2-CFB9-CB48-8295-A2BC10102C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610" y="4856985"/>
            <a:ext cx="2681105" cy="167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10486-C520-3146-A8CC-A93BFD5C74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61" y="4648254"/>
            <a:ext cx="200775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2C72B-03E3-0E47-8007-B7BAB267D476}"/>
              </a:ext>
            </a:extLst>
          </p:cNvPr>
          <p:cNvSpPr txBox="1"/>
          <p:nvPr/>
        </p:nvSpPr>
        <p:spPr>
          <a:xfrm>
            <a:off x="6417496" y="3939248"/>
            <a:ext cx="26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vector is perpendicular to level curves</a:t>
            </a:r>
          </a:p>
        </p:txBody>
      </p:sp>
      <p:sp>
        <p:nvSpPr>
          <p:cNvPr id="12" name="Google Shape;104;p15">
            <a:extLst>
              <a:ext uri="{FF2B5EF4-FFF2-40B4-BE49-F238E27FC236}">
                <a16:creationId xmlns:a16="http://schemas.microsoft.com/office/drawing/2014/main" id="{0296E398-0027-6C40-8311-CD29E12B3B33}"/>
              </a:ext>
            </a:extLst>
          </p:cNvPr>
          <p:cNvSpPr txBox="1"/>
          <p:nvPr/>
        </p:nvSpPr>
        <p:spPr>
          <a:xfrm>
            <a:off x="307461" y="4439523"/>
            <a:ext cx="2775851" cy="41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</a:rPr>
              <a:t>Understand gradient vector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FF5F85-0D2A-2044-9B89-F083C99C450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630" y="733252"/>
            <a:ext cx="4652579" cy="264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BA54C2-0DD1-264C-BA80-A4B1315D134C}"/>
              </a:ext>
            </a:extLst>
          </p:cNvPr>
          <p:cNvSpPr txBox="1"/>
          <p:nvPr/>
        </p:nvSpPr>
        <p:spPr>
          <a:xfrm>
            <a:off x="7338610" y="126907"/>
            <a:ext cx="46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"validation data set"</a:t>
            </a:r>
            <a:r>
              <a:rPr lang="en-US" dirty="0">
                <a:solidFill>
                  <a:schemeClr val="dk1"/>
                </a:solidFill>
              </a:rPr>
              <a:t> – used in boosting to figure out when to stop iterations to avoid overfitting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B88FE-0D8C-1F45-BF1B-9BA17A910217}"/>
              </a:ext>
            </a:extLst>
          </p:cNvPr>
          <p:cNvSpPr txBox="1"/>
          <p:nvPr/>
        </p:nvSpPr>
        <p:spPr>
          <a:xfrm>
            <a:off x="3317631" y="3352800"/>
            <a:ext cx="281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</a:rPr>
              <a:t>Gradient Descent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925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72E0E-385C-0842-B404-2167D3B70FB2}"/>
              </a:ext>
            </a:extLst>
          </p:cNvPr>
          <p:cNvSpPr txBox="1"/>
          <p:nvPr/>
        </p:nvSpPr>
        <p:spPr>
          <a:xfrm>
            <a:off x="130629" y="83127"/>
            <a:ext cx="210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endParaRPr lang="en-US" sz="3200" b="1" dirty="0"/>
          </a:p>
        </p:txBody>
      </p:sp>
      <p:pic>
        <p:nvPicPr>
          <p:cNvPr id="3074" name="Picture 2" descr="Image result for adaboost sequence">
            <a:extLst>
              <a:ext uri="{FF2B5EF4-FFF2-40B4-BE49-F238E27FC236}">
                <a16:creationId xmlns:a16="http://schemas.microsoft.com/office/drawing/2014/main" id="{0D6CADCE-9AFB-4049-8388-8E552FFF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1234787"/>
            <a:ext cx="6908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794E2-B037-4E43-A1F0-A915B144902D}"/>
              </a:ext>
            </a:extLst>
          </p:cNvPr>
          <p:cNvSpPr txBox="1"/>
          <p:nvPr/>
        </p:nvSpPr>
        <p:spPr>
          <a:xfrm>
            <a:off x="130629" y="760021"/>
            <a:ext cx="263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Boosting Algorithm</a:t>
            </a:r>
          </a:p>
          <a:p>
            <a:r>
              <a:rPr lang="en-US" dirty="0"/>
              <a:t>(1995) by Freund and </a:t>
            </a:r>
            <a:r>
              <a:rPr lang="en-US" dirty="0" err="1"/>
              <a:t>Schapire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3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277508" y="44246"/>
            <a:ext cx="9522708" cy="678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Gradient Boosting – links:</a:t>
            </a:r>
          </a:p>
          <a:p>
            <a:pPr lvl="0"/>
            <a:r>
              <a:rPr lang="en-US" dirty="0">
                <a:solidFill>
                  <a:schemeClr val="dk1"/>
                </a:solidFill>
              </a:rPr>
              <a:t>-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https://en.wikipedia.org/wiki/Gradient_boosting</a:t>
            </a:r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dirty="0">
                <a:solidFill>
                  <a:schemeClr val="dk1"/>
                </a:solidFill>
              </a:rPr>
              <a:t>-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https://en.wikipedia.org/wiki/Xgboost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trees model is originally proposed by Friedman et al.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has coined the term GBM =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Machine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“Gradient Boosting” -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 Function Approximation: A Gradient Boosting Machine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by Friedman (1999)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https://statweb.stanford.edu/~jhf/ftp/trebst.pdf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was created by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Tianqi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Chen. It is a library implementing GBM – and optimized for trees.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"XG" in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“Extreme Gradient Boosting”.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Tianqi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 - Introduction to Boosted Trees (2016)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http://homes.cs.washington.edu/~tqchen/pdf/BoostedTree.pdf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https://xgboost.readthedocs.io/en/latest/model.html</a:t>
            </a:r>
            <a:endParaRPr lang="en-US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 - uses "Regularized Gradient Boosting" model which prevents overfitting and gives better performance</a:t>
            </a:r>
          </a:p>
          <a:p>
            <a:pPr lvl="0"/>
            <a:r>
              <a:rPr lang="en-US" dirty="0"/>
              <a:t> - uses sparse matrices with sparsity aware algorithms to reduce memory and increase performance</a:t>
            </a:r>
          </a:p>
          <a:p>
            <a:pPr lvl="0"/>
            <a:r>
              <a:rPr lang="en-US" dirty="0"/>
              <a:t> - better support for </a:t>
            </a:r>
            <a:r>
              <a:rPr lang="en-US" dirty="0">
                <a:solidFill>
                  <a:schemeClr val="dk1"/>
                </a:solidFill>
              </a:rPr>
              <a:t>multicore parallel processing - reduces training time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0"/>
            <a:r>
              <a:rPr lang="en-US" sz="2000" b="1" dirty="0" err="1">
                <a:solidFill>
                  <a:srgbClr val="FF0000"/>
                </a:solidFill>
                <a:latin typeface="Calibri"/>
                <a:cs typeface="Calibri"/>
              </a:rPr>
              <a:t>XGBoost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 + GPU: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8"/>
              </a:rPr>
              <a:t>https://developer.nvidia.com/blog/scikit-learn-tutorial-beginners-guide-to-gpu-accelerating-ml-pipelines/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9"/>
              </a:rPr>
              <a:t>https://developer.nvidia.com/blog/accelerating-random-forests-up-to-45x-using-cuml/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GPU on Windows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0"/>
              </a:rPr>
              <a:t>https://towardsdatascience.com/xgboost-with-gpu-on-windows-759ee8180214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GPU Support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1"/>
              </a:rPr>
              <a:t>https://xgboost.readthedocs.io/en/release_0.81/gpu/index.html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Accelerating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GPU (2019)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2"/>
              </a:rPr>
              <a:t>https://www.kaggle.com/vinhnguyen/accelerating-xgboost-with-gpu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Gradient Boosting, Decision Trees and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CUDA (2017, Nvidia)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3"/>
              </a:rPr>
              <a:t>https://developer.nvidia.com/blog/gradient-boosting-decision-trees-xgboost-cuda/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BE94C-67E4-0046-883C-835618FAC187}"/>
              </a:ext>
            </a:extLst>
          </p:cNvPr>
          <p:cNvSpPr txBox="1"/>
          <p:nvPr/>
        </p:nvSpPr>
        <p:spPr>
          <a:xfrm>
            <a:off x="0" y="-26206"/>
            <a:ext cx="680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RandomForestRegressor</a:t>
            </a:r>
            <a:r>
              <a:rPr lang="en-US" sz="2400" b="1" dirty="0"/>
              <a:t> can not extrapolate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EC811-2D5B-6D46-9222-2E88E23992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8" y="3900329"/>
            <a:ext cx="6485324" cy="2705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127CE-5C69-2842-969B-7957A8B80D02}"/>
              </a:ext>
            </a:extLst>
          </p:cNvPr>
          <p:cNvSpPr txBox="1"/>
          <p:nvPr/>
        </p:nvSpPr>
        <p:spPr>
          <a:xfrm>
            <a:off x="105507" y="583932"/>
            <a:ext cx="6598417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RF does interpolation for values inside the range of values.</a:t>
            </a:r>
          </a:p>
          <a:p>
            <a:r>
              <a:rPr lang="en-US" dirty="0"/>
              <a:t>But it can not go outside.</a:t>
            </a:r>
          </a:p>
          <a:p>
            <a:r>
              <a:rPr lang="en-US" dirty="0"/>
              <a:t> - </a:t>
            </a:r>
            <a:r>
              <a:rPr lang="en-US" dirty="0">
                <a:hlinkClick r:id="rId3"/>
              </a:rPr>
              <a:t>https://neptune.ai/blog/random-forest-regression-when-does-it-fail-and-why</a:t>
            </a:r>
            <a:endParaRPr lang="en-US" dirty="0"/>
          </a:p>
          <a:p>
            <a:r>
              <a:rPr lang="en-US" dirty="0" err="1"/>
              <a:t>RandomForest</a:t>
            </a:r>
            <a:r>
              <a:rPr lang="en-US" dirty="0"/>
              <a:t> Regressor works by finding closest matches in given range.</a:t>
            </a:r>
          </a:p>
          <a:p>
            <a:r>
              <a:rPr lang="en-US" dirty="0"/>
              <a:t>We take random subset of data (columns, rows), and build a tree splitting by "x". </a:t>
            </a:r>
          </a:p>
          <a:p>
            <a:r>
              <a:rPr lang="en-US" dirty="0"/>
              <a:t>Each leave has "x" and "y".</a:t>
            </a:r>
          </a:p>
          <a:p>
            <a:r>
              <a:rPr lang="en-US" dirty="0"/>
              <a:t>We build hundred trees like this.</a:t>
            </a:r>
          </a:p>
          <a:p>
            <a:r>
              <a:rPr lang="en-US" dirty="0"/>
              <a:t>For inference, given value "x" we traverse all 100 trees (by "x") </a:t>
            </a:r>
            <a:br>
              <a:rPr lang="en-US" dirty="0"/>
            </a:br>
            <a:r>
              <a:rPr lang="en-US" dirty="0"/>
              <a:t>and find 100 values of "y". </a:t>
            </a:r>
          </a:p>
          <a:p>
            <a:r>
              <a:rPr lang="en-US" dirty="0"/>
              <a:t>Then we average them to get the desired prediction.</a:t>
            </a:r>
          </a:p>
          <a:p>
            <a:r>
              <a:rPr lang="en-US" dirty="0"/>
              <a:t>The result is always within the range of "y" values. It can not extrapolate.</a:t>
            </a:r>
          </a:p>
          <a:p>
            <a:r>
              <a:rPr lang="en-US" dirty="0"/>
              <a:t>If you look at predicted values, they will look like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61BD8-207B-CD45-9954-3890946F0ED5}"/>
              </a:ext>
            </a:extLst>
          </p:cNvPr>
          <p:cNvSpPr txBox="1"/>
          <p:nvPr/>
        </p:nvSpPr>
        <p:spPr>
          <a:xfrm>
            <a:off x="6940062" y="106878"/>
            <a:ext cx="512130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time series forecasting you can use 3-step approach: remove trend (usually linear, quadratic, or exponential), then use the regressor, then add the trend back.</a:t>
            </a:r>
          </a:p>
          <a:p>
            <a:r>
              <a:rPr lang="en-US" dirty="0"/>
              <a:t>You can also use SVM regression, Linear Regression, Deep Learning (RNN), combining predictors using stacking, etc. </a:t>
            </a:r>
          </a:p>
          <a:p>
            <a:r>
              <a:rPr lang="en-US" dirty="0"/>
              <a:t>You can also use can use modified versions of random forest, for example Regression Enhanced Random Forest (RERF, 2017): </a:t>
            </a:r>
            <a:r>
              <a:rPr lang="en-US" sz="1100" dirty="0">
                <a:hlinkClick r:id="rId4"/>
              </a:rPr>
              <a:t>https://arxiv.org/pdf/1904.10416.pdf</a:t>
            </a:r>
            <a:r>
              <a:rPr lang="en-US" sz="11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0D2C-45B1-A6C2-943E-345EC6DDBF21}"/>
              </a:ext>
            </a:extLst>
          </p:cNvPr>
          <p:cNvSpPr txBox="1"/>
          <p:nvPr/>
        </p:nvSpPr>
        <p:spPr>
          <a:xfrm>
            <a:off x="6940062" y="2328105"/>
            <a:ext cx="5121309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Note: Boosting algorithms with default RMSE loss function can have 1-2 % of predictions going outside of the range. For example, </a:t>
            </a:r>
            <a:r>
              <a:rPr lang="en-US" b="1" dirty="0">
                <a:solidFill>
                  <a:srgbClr val="00B050"/>
                </a:solidFill>
              </a:rPr>
              <a:t>we were getting negative duration (in days) although the training data has contained only positive number of days</a:t>
            </a:r>
            <a:r>
              <a:rPr lang="en-US" dirty="0">
                <a:solidFill>
                  <a:srgbClr val="00B050"/>
                </a:solidFill>
              </a:rPr>
              <a:t>. </a:t>
            </a:r>
            <a:r>
              <a:rPr lang="en-US" dirty="0"/>
              <a:t>We solved this problem by switching loss function to "</a:t>
            </a:r>
            <a:r>
              <a:rPr lang="en-US" b="1" dirty="0">
                <a:solidFill>
                  <a:srgbClr val="FF0000"/>
                </a:solidFill>
              </a:rPr>
              <a:t>count poison</a:t>
            </a:r>
            <a:r>
              <a:rPr lang="en-US" dirty="0"/>
              <a:t>".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GradientBoostingRegressor</a:t>
            </a:r>
            <a:r>
              <a:rPr lang="en-US" dirty="0"/>
              <a:t> (assuming a squared error loss function) successively fits regression trees to the residuals of the previous stage. Now if the tree in stage "</a:t>
            </a:r>
            <a:r>
              <a:rPr lang="en-US" dirty="0" err="1"/>
              <a:t>i</a:t>
            </a:r>
            <a:r>
              <a:rPr lang="en-US" dirty="0"/>
              <a:t>" predicts a value larger than the target variable for a particular training example, the residual of stage "</a:t>
            </a:r>
            <a:r>
              <a:rPr lang="en-US" dirty="0" err="1"/>
              <a:t>i</a:t>
            </a:r>
            <a:r>
              <a:rPr lang="en-US" dirty="0"/>
              <a:t>" for that example is going to be negative, and so the regression tree at stage "i+1" will face </a:t>
            </a:r>
            <a:r>
              <a:rPr lang="en-US" b="1" dirty="0">
                <a:solidFill>
                  <a:srgbClr val="00B050"/>
                </a:solidFill>
              </a:rPr>
              <a:t>negative target values </a:t>
            </a:r>
            <a:r>
              <a:rPr lang="en-US" dirty="0"/>
              <a:t>(which are the residuals from stage "</a:t>
            </a:r>
            <a:r>
              <a:rPr lang="en-US" dirty="0" err="1"/>
              <a:t>i</a:t>
            </a:r>
            <a:r>
              <a:rPr lang="en-US" dirty="0"/>
              <a:t>"). The boosting algorithm adds up all these trees to make the final prediction – thus you may end up with some negative values (especially when you increase number of trees and use some categorical features)</a:t>
            </a:r>
          </a:p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datascience.stackexchange.com</a:t>
            </a:r>
            <a:r>
              <a:rPr lang="en-US" sz="1100" dirty="0">
                <a:hlinkClick r:id="rId5"/>
              </a:rPr>
              <a:t>/questions/565/why-does-gradient-boosting-regression-predict-negative-values-when-there-are-no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716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BE94C-67E4-0046-883C-835618FAC187}"/>
              </a:ext>
            </a:extLst>
          </p:cNvPr>
          <p:cNvSpPr txBox="1"/>
          <p:nvPr/>
        </p:nvSpPr>
        <p:spPr>
          <a:xfrm>
            <a:off x="0" y="-26206"/>
            <a:ext cx="587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does </a:t>
            </a:r>
            <a:r>
              <a:rPr lang="en-US" sz="2400" b="1" dirty="0" err="1"/>
              <a:t>XGBoost</a:t>
            </a:r>
            <a:r>
              <a:rPr lang="en-US" sz="2400" b="1" dirty="0"/>
              <a:t> regression predict completely unseen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127CE-5C69-2842-969B-7957A8B80D02}"/>
              </a:ext>
            </a:extLst>
          </p:cNvPr>
          <p:cNvSpPr txBox="1"/>
          <p:nvPr/>
        </p:nvSpPr>
        <p:spPr>
          <a:xfrm>
            <a:off x="105507" y="923297"/>
            <a:ext cx="506038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dmlc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xgboost</a:t>
            </a:r>
            <a:r>
              <a:rPr lang="en-US" dirty="0">
                <a:hlinkClick r:id="rId2"/>
              </a:rPr>
              <a:t>/issues/1581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datascience.stackexchange.com</a:t>
            </a:r>
            <a:r>
              <a:rPr lang="en-US" dirty="0">
                <a:hlinkClick r:id="rId3"/>
              </a:rPr>
              <a:t>/questions/77234/can-boosted-trees-predict-below-the-minimum-value-of-the-training-label/77272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8CD7C-52AD-C114-E60B-AA2394AE7858}"/>
              </a:ext>
            </a:extLst>
          </p:cNvPr>
          <p:cNvSpPr txBox="1"/>
          <p:nvPr/>
        </p:nvSpPr>
        <p:spPr>
          <a:xfrm>
            <a:off x="5488076" y="923297"/>
            <a:ext cx="6598417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sklearn.datasets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make_classification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sklearn.ensemble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xgboost.sklearn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100 rows, 20 features, y-values are only 0 or 1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 y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make_classification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random_state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=42) </a:t>
            </a:r>
          </a:p>
          <a:p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print("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[1,2,5,10,20,50]: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model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n_estimators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=10,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learning_rate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random_state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=42)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model.fit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X,y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preds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model.predict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print(f"{max_depth:3d}: {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preds.min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():.5f}, {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preds.max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():.5f}")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Output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1: -0.01042, 1.13457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2: -0.00050, 1.00104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5: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Try the same with other models – they behave differently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(do not converge to 0 or 1):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objective='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count:poisson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65324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168080" y="184095"/>
            <a:ext cx="11597656" cy="516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More links</a:t>
            </a: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"DART: Dropouts meet Multiple Additive Regression Trees" (2015)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 by K. V. Rashmi, Ran Gilad-Bachrach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3"/>
              </a:rPr>
              <a:t>https://arxiv.org/abs/1505.01866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Also: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4"/>
              </a:rPr>
              <a:t>http://zhanpengfang.github.io/418home.html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5"/>
              </a:rPr>
              <a:t>https://www.analyticsvidhya.com/blog/2016/03/complete-guide-parameter-tuning-xgboost-with-codes-python/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6"/>
              </a:rPr>
              <a:t>https://www.quora.com/What-is-the-difference-between-the-R-gbm-gradient-boosting-machine-and-xgboost-extreme-gradient-boosting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sz="2000" b="1" dirty="0">
                <a:solidFill>
                  <a:srgbClr val="FF0000"/>
                </a:solidFill>
                <a:latin typeface="+mn-lt"/>
              </a:rPr>
              <a:t>Videos of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alibri"/>
              </a:rPr>
              <a:t>Leo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Calibri"/>
              </a:rPr>
              <a:t>Breiman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alibri"/>
              </a:rPr>
              <a:t>, Jerome Friedman, CART, BFOS:</a:t>
            </a: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hlinkClick r:id="rId7"/>
              </a:rPr>
              <a:t>https://www.youtube.com/watch?v=t8ooi_tJHSE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 – 2 min, Working with Leo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Breiman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on Random Forests, Adele Cutler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8"/>
              </a:rPr>
              <a:t>https://www.youtube.com/watch?v=JIXeMj1zwVU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5min, CART</a:t>
            </a: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9"/>
              </a:rPr>
              <a:t>https://www.youtube.com/watch?v=-Ju0Czc9GmA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The Birth of BFOS: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Breiman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, Freidman,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Olshen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and Stone</a:t>
            </a:r>
            <a:endParaRPr lang="en-US" dirty="0">
              <a:solidFill>
                <a:schemeClr val="dk1"/>
              </a:solidFill>
              <a:latin typeface="+mn-lt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10"/>
              </a:rPr>
              <a:t>https://www.youtube.com/watch?v=XaeQo1KSmjA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CART and Cross-Validation, Data Mining</a:t>
            </a:r>
            <a:endParaRPr lang="en-US" dirty="0">
              <a:solidFill>
                <a:schemeClr val="dk1"/>
              </a:solidFill>
              <a:latin typeface="+mn-lt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11"/>
              </a:rPr>
              <a:t>https://www.youtube.com/watch?v=8hupHmBVvb0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Jerome Friedman, Data Mining Software Founding Father</a:t>
            </a:r>
          </a:p>
          <a:p>
            <a:endParaRPr lang="en-US" dirty="0">
              <a:solidFill>
                <a:schemeClr val="dk1"/>
              </a:solidFill>
              <a:latin typeface="+mn-lt"/>
              <a:cs typeface="Calibri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CART</a:t>
            </a:r>
            <a:r>
              <a:rPr lang="en-US" dirty="0"/>
              <a:t> = Classification and Regression Trees </a:t>
            </a:r>
          </a:p>
          <a:p>
            <a:r>
              <a:rPr lang="en-US" b="1" dirty="0">
                <a:solidFill>
                  <a:srgbClr val="FF0000"/>
                </a:solidFill>
              </a:rPr>
              <a:t>BFOS</a:t>
            </a:r>
            <a:r>
              <a:rPr lang="en-US" dirty="0"/>
              <a:t> = </a:t>
            </a:r>
            <a:r>
              <a:rPr lang="en-US" dirty="0" err="1"/>
              <a:t>Breiman</a:t>
            </a:r>
            <a:r>
              <a:rPr lang="en-US" dirty="0"/>
              <a:t>, Friedman, </a:t>
            </a:r>
            <a:r>
              <a:rPr lang="en-US" dirty="0" err="1"/>
              <a:t>Olshen</a:t>
            </a:r>
            <a:r>
              <a:rPr lang="en-US" dirty="0"/>
              <a:t>, Stone</a:t>
            </a:r>
          </a:p>
        </p:txBody>
      </p:sp>
    </p:spTree>
    <p:extLst>
      <p:ext uri="{BB962C8B-B14F-4D97-AF65-F5344CB8AC3E}">
        <p14:creationId xmlns:p14="http://schemas.microsoft.com/office/powerpoint/2010/main" val="3157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4EE20-15E4-B840-A5AB-7ED41A39906E}"/>
              </a:ext>
            </a:extLst>
          </p:cNvPr>
          <p:cNvSpPr txBox="1"/>
          <p:nvPr/>
        </p:nvSpPr>
        <p:spPr>
          <a:xfrm>
            <a:off x="0" y="0"/>
            <a:ext cx="96665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Anomaly Detection: Isolation Forest (IF)</a:t>
            </a:r>
            <a:r>
              <a:rPr lang="en-US" sz="2800" b="1"/>
              <a:t> &amp; </a:t>
            </a:r>
            <a:r>
              <a:rPr lang="en-US" sz="2800" b="1">
                <a:solidFill>
                  <a:srgbClr val="FF0000"/>
                </a:solidFill>
              </a:rPr>
              <a:t>RRCF</a:t>
            </a:r>
            <a:r>
              <a:rPr lang="en-US" sz="2800" b="1"/>
              <a:t>  </a:t>
            </a:r>
          </a:p>
          <a:p>
            <a:r>
              <a:rPr lang="en-US" b="1">
                <a:solidFill>
                  <a:srgbClr val="00B050"/>
                </a:solidFill>
              </a:rPr>
              <a:t>(RRCF = AWS Robust Random Cut Forest)</a:t>
            </a:r>
          </a:p>
          <a:p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https://en.wikipedia.org/wiki/Isolation_forest</a:t>
            </a:r>
            <a:r>
              <a:rPr lang="en-US"/>
              <a:t> -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https://stackoverflow.com/questions/63115867/isolation-forest-vs-robust-random-cut-forest-in-outlier-detection</a:t>
            </a:r>
            <a:r>
              <a:rPr lang="en-US"/>
              <a:t> – 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B050"/>
                </a:solidFill>
              </a:rPr>
              <a:t>Isolation Forest: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https://cs.nju.edu.cn/zhouzh/zhouzh.files/publication/icdm08b.pdf</a:t>
            </a:r>
            <a:r>
              <a:rPr lang="en-US"/>
              <a:t> –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https://towardsdatascience.com/outlier-detection-with-isolation-forest-3d190448d45e</a:t>
            </a:r>
            <a:r>
              <a:rPr lang="en-US"/>
              <a:t> – tutorial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B050"/>
                </a:solidFill>
              </a:rPr>
              <a:t>RCF: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6"/>
              </a:rPr>
              <a:t>http://proceedings.mlr.press/v48/guha16.pdf</a:t>
            </a:r>
            <a:r>
              <a:rPr lang="en-US"/>
              <a:t> –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7"/>
              </a:rPr>
              <a:t>https://freecontent.manning.com/the-randomcutforest-algorithm/</a:t>
            </a:r>
            <a:r>
              <a:rPr lang="en-US"/>
              <a:t> - tutorial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9093C-4403-F849-8F8E-E513719A0D3F}"/>
              </a:ext>
            </a:extLst>
          </p:cNvPr>
          <p:cNvSpPr txBox="1"/>
          <p:nvPr/>
        </p:nvSpPr>
        <p:spPr>
          <a:xfrm>
            <a:off x="0" y="3429000"/>
            <a:ext cx="102959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Both algorithms are ensemble methods based on decision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Both aim to isolate every single 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Ouliers tend to require less steps to get isolated.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Isolation Forest (IF)</a:t>
            </a:r>
            <a:r>
              <a:rPr lang="en-US"/>
              <a:t> is open source (sklearn), whereas </a:t>
            </a:r>
            <a:r>
              <a:rPr lang="en-US" b="1">
                <a:solidFill>
                  <a:srgbClr val="00B050"/>
                </a:solidFill>
              </a:rPr>
              <a:t>AWS RRCF</a:t>
            </a:r>
            <a:r>
              <a:rPr lang="en-US"/>
              <a:t> is closed source (although look at </a:t>
            </a:r>
            <a:r>
              <a:rPr lang="en-US">
                <a:hlinkClick r:id="rId8"/>
              </a:rPr>
              <a:t>https://github.com/kLabUM/rrcf</a:t>
            </a:r>
            <a:r>
              <a:rPr lang="en-US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can work on </a:t>
            </a:r>
            <a:r>
              <a:rPr lang="en-US" b="1">
                <a:solidFill>
                  <a:srgbClr val="00B050"/>
                </a:solidFill>
              </a:rPr>
              <a:t>streams</a:t>
            </a:r>
            <a:r>
              <a:rPr lang="en-US"/>
              <a:t> (in streaming analytics service Kinesis Data Analytics) – it has partial_fit()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is more scalable, can be parallelized between </a:t>
            </a:r>
            <a:r>
              <a:rPr lang="en-US" b="1">
                <a:solidFill>
                  <a:srgbClr val="00B050"/>
                </a:solidFill>
              </a:rPr>
              <a:t>multiple machines</a:t>
            </a:r>
            <a:r>
              <a:rPr lang="en-US"/>
              <a:t>. It also supports Pipe mode (streaming data via unix pipes) which makes it able to learn on much bigger data than what fits on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performs better in </a:t>
            </a:r>
            <a:r>
              <a:rPr lang="en-US" b="1">
                <a:solidFill>
                  <a:srgbClr val="00B050"/>
                </a:solidFill>
              </a:rPr>
              <a:t>high-dimensional space</a:t>
            </a:r>
            <a:r>
              <a:rPr lang="en-US"/>
              <a:t> because it gives more weight to dimension with higher variance (according to SageMaker doc), while Isolation Forest samples at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Anomaly score is calculated differently. </a:t>
            </a:r>
            <a:r>
              <a:rPr lang="en-US" b="1">
                <a:solidFill>
                  <a:srgbClr val="FF0000"/>
                </a:solidFill>
              </a:rPr>
              <a:t>IF</a:t>
            </a:r>
            <a:r>
              <a:rPr lang="en-US"/>
              <a:t>'s score is based on distance from the root node. </a:t>
            </a: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is based on how much a new point changes the tree structure (i.e., shift in the tree size by including the new point). This makes </a:t>
            </a: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less sensitive to the sample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4482-7883-3F42-9403-107DD9199C7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074" y="2382797"/>
            <a:ext cx="2960502" cy="13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33266" y="118334"/>
            <a:ext cx="6635669" cy="599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Learning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 - train several models to do predictions.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combine predictions of these models to get a better predictor.</a:t>
            </a:r>
          </a:p>
          <a:p>
            <a:pPr lvl="0"/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possible to combine any types of models into one predictor.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commonly people combine variations of similar models, like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decision trees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models.</a:t>
            </a:r>
          </a:p>
          <a:p>
            <a:pPr lvl="0"/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most famous approaches are:</a:t>
            </a:r>
          </a:p>
          <a:p>
            <a:pPr lvl="0"/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"Random Forest"</a:t>
            </a:r>
          </a:p>
          <a:p>
            <a:pPr lvl="0"/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"Gradient Boosted Trees"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hood these models combine 100 ... 200+ similar trees.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differences between algorithms: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you select the data to train those trees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you combine the predictions of these trees</a:t>
            </a:r>
          </a:p>
        </p:txBody>
      </p:sp>
      <p:pic>
        <p:nvPicPr>
          <p:cNvPr id="4098" name="Picture 2" descr="Image result for random forest multiple trees carikature">
            <a:extLst>
              <a:ext uri="{FF2B5EF4-FFF2-40B4-BE49-F238E27FC236}">
                <a16:creationId xmlns:a16="http://schemas.microsoft.com/office/drawing/2014/main" id="{F52A7492-EF36-5043-9190-586CCF32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4887" y="1367360"/>
            <a:ext cx="2875445" cy="20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1980A-82EE-4D48-B83F-12DEB380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663" y="4123784"/>
            <a:ext cx="4241248" cy="21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CF13D9A1-4187-1F45-8BFB-9D574952F0BC}"/>
              </a:ext>
            </a:extLst>
          </p:cNvPr>
          <p:cNvSpPr/>
          <p:nvPr/>
        </p:nvSpPr>
        <p:spPr>
          <a:xfrm rot="21228400">
            <a:off x="5035138" y="2933202"/>
            <a:ext cx="2398816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E3CB981-E170-D542-9447-6F438FCBEC25}"/>
              </a:ext>
            </a:extLst>
          </p:cNvPr>
          <p:cNvSpPr/>
          <p:nvPr/>
        </p:nvSpPr>
        <p:spPr>
          <a:xfrm rot="804328">
            <a:off x="4980748" y="3723854"/>
            <a:ext cx="2398816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09785B-77B3-694D-8798-8F9F0F399B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" y="1181595"/>
            <a:ext cx="5549900" cy="551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24EDE-2CF6-9D42-AABC-639DFCFCF7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845" y="1425721"/>
            <a:ext cx="36068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4708B-9589-D743-86A6-8927B75C68D3}"/>
              </a:ext>
            </a:extLst>
          </p:cNvPr>
          <p:cNvSpPr txBox="1"/>
          <p:nvPr/>
        </p:nvSpPr>
        <p:spPr>
          <a:xfrm>
            <a:off x="6632871" y="5257526"/>
            <a:ext cx="4031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Ensemble tree classifiers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( Random Forest , </a:t>
            </a:r>
            <a:r>
              <a:rPr lang="en-US" sz="2000" dirty="0" err="1">
                <a:solidFill>
                  <a:srgbClr val="0070C0"/>
                </a:solidFill>
              </a:rPr>
              <a:t>XGBoost</a:t>
            </a:r>
            <a:r>
              <a:rPr lang="en-US" sz="2000" dirty="0">
                <a:solidFill>
                  <a:srgbClr val="0070C0"/>
                </a:solidFill>
              </a:rPr>
              <a:t> 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can solve complicated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0D037-8C5C-F243-8CF2-0399AC720771}"/>
              </a:ext>
            </a:extLst>
          </p:cNvPr>
          <p:cNvSpPr txBox="1"/>
          <p:nvPr/>
        </p:nvSpPr>
        <p:spPr>
          <a:xfrm>
            <a:off x="95004" y="95003"/>
            <a:ext cx="55499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 Classification Problem</a:t>
            </a:r>
          </a:p>
          <a:p>
            <a:endParaRPr lang="en-US" sz="900" dirty="0"/>
          </a:p>
          <a:p>
            <a:r>
              <a:rPr lang="en-US" sz="2000" b="1" dirty="0">
                <a:solidFill>
                  <a:srgbClr val="00B050"/>
                </a:solidFill>
              </a:rPr>
              <a:t>Example – two classes: red and grey.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38C2B-FC95-CC4B-BE97-1DAAE45ECFA3}"/>
              </a:ext>
            </a:extLst>
          </p:cNvPr>
          <p:cNvSpPr txBox="1"/>
          <p:nvPr/>
        </p:nvSpPr>
        <p:spPr>
          <a:xfrm>
            <a:off x="6632871" y="168420"/>
            <a:ext cx="450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Ensemble Tree Classifiers succeed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where Linear Classifiers fail</a:t>
            </a:r>
          </a:p>
        </p:txBody>
      </p:sp>
    </p:spTree>
    <p:extLst>
      <p:ext uri="{BB962C8B-B14F-4D97-AF65-F5344CB8AC3E}">
        <p14:creationId xmlns:p14="http://schemas.microsoft.com/office/powerpoint/2010/main" val="70302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92506" y="64169"/>
            <a:ext cx="3332572" cy="46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(DT)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301684" y="3957432"/>
            <a:ext cx="6170554" cy="2715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ID3 (Iterative </a:t>
            </a:r>
            <a:r>
              <a:rPr lang="en-US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Dichotomiser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3)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uses smallest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 metrics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C4.5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successor of ID3 (since 1993), uses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 metrics</a:t>
            </a:r>
            <a:endParaRPr b="1" dirty="0">
              <a:solidFill>
                <a:srgbClr val="FF000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CART (Classification And Regression Tree)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(since 1984),  uses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Gini metrics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CHAID (</a:t>
            </a:r>
            <a:r>
              <a:rPr lang="en-US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CHi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-squared Automatic Interaction Detector)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Performs multi-level splits when computing classification trees.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MARS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extends decision trees to handle numerical data better.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Conditional Inference Trees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Statistics-based approach that uses non-parametric tests as splitting criteria, corrected for multiple testing to avoid overfitting. This approach results in unbiased predictor selection and does not require pruning.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05BDF544-D33D-B545-9E62-0F7A3B617D4F}"/>
              </a:ext>
            </a:extLst>
          </p:cNvPr>
          <p:cNvSpPr txBox="1"/>
          <p:nvPr/>
        </p:nvSpPr>
        <p:spPr>
          <a:xfrm>
            <a:off x="192507" y="649394"/>
            <a:ext cx="6546960" cy="225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goes from observations about an item (represented in the branches) to conclusions about the item's target value (represented in the leaves).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can do classification or regression.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DTs are intuitive and easily interpretable.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for constructing DTs usually work top-down, by choosing and splitting on a variable at each step that most informative for the target label (produces the purest daughter nodes).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can result in more than two branches.</a:t>
            </a:r>
          </a:p>
        </p:txBody>
      </p:sp>
      <p:pic>
        <p:nvPicPr>
          <p:cNvPr id="2050" name="Picture 2" descr="Image result for decision tree">
            <a:extLst>
              <a:ext uri="{FF2B5EF4-FFF2-40B4-BE49-F238E27FC236}">
                <a16:creationId xmlns:a16="http://schemas.microsoft.com/office/drawing/2014/main" id="{6F450D27-70A0-5541-AC45-7667A91E1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3557" y="528850"/>
            <a:ext cx="4333413" cy="355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;p13">
            <a:extLst>
              <a:ext uri="{FF2B5EF4-FFF2-40B4-BE49-F238E27FC236}">
                <a16:creationId xmlns:a16="http://schemas.microsoft.com/office/drawing/2014/main" id="{E058218C-0350-8240-99A1-02262617DC90}"/>
              </a:ext>
            </a:extLst>
          </p:cNvPr>
          <p:cNvSpPr txBox="1"/>
          <p:nvPr/>
        </p:nvSpPr>
        <p:spPr>
          <a:xfrm>
            <a:off x="192505" y="3492750"/>
            <a:ext cx="5227633" cy="46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Building Algorithms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ABEC1-0E04-434E-AF9C-39046D344A10}"/>
              </a:ext>
            </a:extLst>
          </p:cNvPr>
          <p:cNvSpPr txBox="1"/>
          <p:nvPr/>
        </p:nvSpPr>
        <p:spPr>
          <a:xfrm>
            <a:off x="7213600" y="4809067"/>
            <a:ext cx="4653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splitting (top-&gt;down)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pruning (to prevent over-fitting)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easy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Surprisingly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Explainable</a:t>
            </a:r>
          </a:p>
        </p:txBody>
      </p:sp>
    </p:spTree>
    <p:extLst>
      <p:ext uri="{BB962C8B-B14F-4D97-AF65-F5344CB8AC3E}">
        <p14:creationId xmlns:p14="http://schemas.microsoft.com/office/powerpoint/2010/main" val="349535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417DE-F596-9D4D-908F-569F5B9E71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1" y="1519361"/>
            <a:ext cx="7146512" cy="4125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3BC8B-E84E-8D4A-9BD8-99EE2DE0E976}"/>
              </a:ext>
            </a:extLst>
          </p:cNvPr>
          <p:cNvSpPr txBox="1"/>
          <p:nvPr/>
        </p:nvSpPr>
        <p:spPr>
          <a:xfrm>
            <a:off x="146050" y="1211584"/>
            <a:ext cx="769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Cynthia Rudin - </a:t>
            </a:r>
            <a:r>
              <a:rPr lang="en-US" dirty="0">
                <a:hlinkClick r:id="rId3"/>
              </a:rPr>
              <a:t>https://users.cs.duke.edu/~cynthia/CourseNotes/DecisionTreeSlides.pdf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E0C1B-84FD-914F-B13D-709F00367734}"/>
              </a:ext>
            </a:extLst>
          </p:cNvPr>
          <p:cNvSpPr txBox="1"/>
          <p:nvPr/>
        </p:nvSpPr>
        <p:spPr>
          <a:xfrm>
            <a:off x="146050" y="220557"/>
            <a:ext cx="633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Splitting Criteria for Decision Trees:  </a:t>
            </a:r>
            <a:br>
              <a:rPr lang="en-US" sz="2800" b="1" dirty="0"/>
            </a:br>
            <a:r>
              <a:rPr lang="en-US" sz="2800" b="1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01348-55D7-394C-A45E-2F8F594E97A0}"/>
              </a:ext>
            </a:extLst>
          </p:cNvPr>
          <p:cNvSpPr txBox="1"/>
          <p:nvPr/>
        </p:nvSpPr>
        <p:spPr>
          <a:xfrm>
            <a:off x="8676215" y="451226"/>
            <a:ext cx="33697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splits which are very un-even.</a:t>
            </a:r>
          </a:p>
          <a:p>
            <a:endParaRPr lang="en-US" dirty="0"/>
          </a:p>
          <a:p>
            <a:r>
              <a:rPr lang="en-US" dirty="0"/>
              <a:t>Information Gain(S,A) = expected reduction in entropy due to branching on feature "A" = original entropy – entropy after branching.</a:t>
            </a:r>
          </a:p>
          <a:p>
            <a:endParaRPr lang="en-US" dirty="0"/>
          </a:p>
          <a:p>
            <a:r>
              <a:rPr lang="en-US" dirty="0"/>
              <a:t>Perfect Information gain is splitting into many individual events. We don't want that. </a:t>
            </a:r>
          </a:p>
          <a:p>
            <a:r>
              <a:rPr lang="en-US" dirty="0"/>
              <a:t>So we use Information Gain Ratio (Quinlan, 1986)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C098A-5807-F54B-AA07-B07814ED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1883" y="3203524"/>
            <a:ext cx="4570117" cy="175640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F4B18-FC14-F44F-8CE1-4CC936AA9702}"/>
              </a:ext>
            </a:extLst>
          </p:cNvPr>
          <p:cNvCxnSpPr>
            <a:cxnSpLocks/>
          </p:cNvCxnSpPr>
          <p:nvPr/>
        </p:nvCxnSpPr>
        <p:spPr>
          <a:xfrm flipH="1">
            <a:off x="6485468" y="697610"/>
            <a:ext cx="1777999" cy="5991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8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87213-A638-C64E-A27F-4410BEFB3028}"/>
              </a:ext>
            </a:extLst>
          </p:cNvPr>
          <p:cNvSpPr txBox="1"/>
          <p:nvPr/>
        </p:nvSpPr>
        <p:spPr>
          <a:xfrm>
            <a:off x="109728" y="121920"/>
            <a:ext cx="37551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Trivial Tree Example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showing how Gini Impurity or Entropy decrease as we go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A482-CA73-7449-8595-0FF014FEC8CB}"/>
              </a:ext>
            </a:extLst>
          </p:cNvPr>
          <p:cNvSpPr txBox="1"/>
          <p:nvPr/>
        </p:nvSpPr>
        <p:spPr>
          <a:xfrm>
            <a:off x="3292391" y="1419992"/>
            <a:ext cx="3352800" cy="1169551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[0,1]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1-(0.25+0.25) = 0.5</a:t>
            </a:r>
          </a:p>
          <a:p>
            <a:pPr algn="ctr"/>
            <a:r>
              <a:rPr lang="en-US" dirty="0"/>
              <a:t>Entropy = -(0.5lg</a:t>
            </a:r>
            <a:r>
              <a:rPr lang="en-US" baseline="-25000" dirty="0"/>
              <a:t>2</a:t>
            </a:r>
            <a:r>
              <a:rPr lang="en-US" dirty="0"/>
              <a:t>(0.5)+0.5lg</a:t>
            </a:r>
            <a:r>
              <a:rPr lang="en-US" baseline="-25000" dirty="0"/>
              <a:t>2</a:t>
            </a:r>
            <a:r>
              <a:rPr lang="en-US" dirty="0"/>
              <a:t>(0.5)) </a:t>
            </a:r>
          </a:p>
          <a:p>
            <a:pPr algn="ctr"/>
            <a:r>
              <a:rPr lang="en-US" dirty="0"/>
              <a:t>= 2*(0.5+0.5) 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A1F3B-9F69-EB4E-8942-B1C3C419BDDA}"/>
              </a:ext>
            </a:extLst>
          </p:cNvPr>
          <p:cNvSpPr txBox="1"/>
          <p:nvPr/>
        </p:nvSpPr>
        <p:spPr>
          <a:xfrm>
            <a:off x="1853184" y="4430226"/>
            <a:ext cx="2474976" cy="954107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[0]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1-1 = 0</a:t>
            </a:r>
          </a:p>
          <a:p>
            <a:pPr algn="ctr"/>
            <a:r>
              <a:rPr lang="en-US" dirty="0"/>
              <a:t>Entropy = - 1*lg</a:t>
            </a:r>
            <a:r>
              <a:rPr lang="en-US" baseline="-25000" dirty="0"/>
              <a:t>2</a:t>
            </a:r>
            <a:r>
              <a:rPr lang="en-US" dirty="0"/>
              <a:t>1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2EC3-7619-5B41-B458-0BDAC3E83DF9}"/>
              </a:ext>
            </a:extLst>
          </p:cNvPr>
          <p:cNvSpPr txBox="1"/>
          <p:nvPr/>
        </p:nvSpPr>
        <p:spPr>
          <a:xfrm>
            <a:off x="5541264" y="4446948"/>
            <a:ext cx="2474976" cy="954107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[1]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1-1 = 0</a:t>
            </a:r>
          </a:p>
          <a:p>
            <a:pPr algn="ctr"/>
            <a:r>
              <a:rPr lang="en-US" dirty="0"/>
              <a:t>Entropy = - 1*lg</a:t>
            </a:r>
            <a:r>
              <a:rPr lang="en-US" baseline="-25000" dirty="0"/>
              <a:t>2</a:t>
            </a:r>
            <a:r>
              <a:rPr lang="en-US" dirty="0"/>
              <a:t>1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7318-2E9C-5A44-91E6-78283AB62FD7}"/>
              </a:ext>
            </a:extLst>
          </p:cNvPr>
          <p:cNvSpPr txBox="1"/>
          <p:nvPr/>
        </p:nvSpPr>
        <p:spPr>
          <a:xfrm>
            <a:off x="8924544" y="1847987"/>
            <a:ext cx="252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Big Impurity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AB9A4-0529-A547-BF09-0C0B54AF26F7}"/>
              </a:ext>
            </a:extLst>
          </p:cNvPr>
          <p:cNvSpPr txBox="1"/>
          <p:nvPr/>
        </p:nvSpPr>
        <p:spPr>
          <a:xfrm>
            <a:off x="9105870" y="4486793"/>
            <a:ext cx="150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592F14C-295D-2A46-954A-C529172F7A30}"/>
              </a:ext>
            </a:extLst>
          </p:cNvPr>
          <p:cNvSpPr/>
          <p:nvPr/>
        </p:nvSpPr>
        <p:spPr>
          <a:xfrm rot="7482450">
            <a:off x="3011423" y="3361980"/>
            <a:ext cx="1828800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E3EFB7-3ED5-E24C-BB8C-BAA3D1E9C924}"/>
              </a:ext>
            </a:extLst>
          </p:cNvPr>
          <p:cNvSpPr/>
          <p:nvPr/>
        </p:nvSpPr>
        <p:spPr>
          <a:xfrm rot="3305511">
            <a:off x="5072956" y="3351840"/>
            <a:ext cx="1828800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F97EF-5C12-7847-A1F0-A4E948F5E1E6}"/>
              </a:ext>
            </a:extLst>
          </p:cNvPr>
          <p:cNvSpPr/>
          <p:nvPr/>
        </p:nvSpPr>
        <p:spPr>
          <a:xfrm>
            <a:off x="1735809" y="4418701"/>
            <a:ext cx="2804657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23F220-13FA-5240-978E-681BE7B73324}"/>
              </a:ext>
            </a:extLst>
          </p:cNvPr>
          <p:cNvSpPr/>
          <p:nvPr/>
        </p:nvSpPr>
        <p:spPr>
          <a:xfrm>
            <a:off x="5333535" y="4401497"/>
            <a:ext cx="2804657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266638-6B4F-CE40-801F-5C88E7093F9B}"/>
              </a:ext>
            </a:extLst>
          </p:cNvPr>
          <p:cNvSpPr/>
          <p:nvPr/>
        </p:nvSpPr>
        <p:spPr>
          <a:xfrm>
            <a:off x="3339560" y="1347667"/>
            <a:ext cx="3305631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87A455-E6E4-8242-A55E-E1E1AFB29359}"/>
              </a:ext>
            </a:extLst>
          </p:cNvPr>
          <p:cNvSpPr txBox="1"/>
          <p:nvPr/>
        </p:nvSpPr>
        <p:spPr>
          <a:xfrm>
            <a:off x="46990" y="163068"/>
            <a:ext cx="5819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Common splitting criteria: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Entropy</a:t>
            </a:r>
            <a:r>
              <a:rPr lang="en-US" dirty="0"/>
              <a:t>     =  H([p,1-p])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Gini Index</a:t>
            </a:r>
            <a:r>
              <a:rPr lang="en-US" dirty="0"/>
              <a:t> =  2p(1-p) </a:t>
            </a:r>
            <a:r>
              <a:rPr lang="en-US" b="1" dirty="0"/>
              <a:t>= </a:t>
            </a:r>
            <a:r>
              <a:rPr lang="en-US" b="1" dirty="0">
                <a:solidFill>
                  <a:srgbClr val="00B050"/>
                </a:solidFill>
              </a:rPr>
              <a:t>variance of Bernoulli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Misclassification Error </a:t>
            </a:r>
            <a:r>
              <a:rPr lang="en-US" dirty="0"/>
              <a:t> = 1-max(p,1-p) </a:t>
            </a:r>
            <a:r>
              <a:rPr lang="en-US" b="1" dirty="0">
                <a:solidFill>
                  <a:srgbClr val="00B050"/>
                </a:solidFill>
              </a:rPr>
              <a:t>= majority vote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EE765-60FD-354B-B4E5-3B56EDCA74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0" y="2537510"/>
            <a:ext cx="7235190" cy="39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84700BB5-82A4-5245-B96F-988ED1CACDD1}"/>
              </a:ext>
            </a:extLst>
          </p:cNvPr>
          <p:cNvSpPr txBox="1"/>
          <p:nvPr/>
        </p:nvSpPr>
        <p:spPr>
          <a:xfrm>
            <a:off x="0" y="0"/>
            <a:ext cx="2835966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Impurity 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A07F-9CBD-2C49-89D3-715F0133C414}"/>
              </a:ext>
            </a:extLst>
          </p:cNvPr>
          <p:cNvSpPr txBox="1"/>
          <p:nvPr/>
        </p:nvSpPr>
        <p:spPr>
          <a:xfrm>
            <a:off x="53010" y="589897"/>
            <a:ext cx="5530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Gini Impurity  (I</a:t>
            </a:r>
            <a:r>
              <a:rPr lang="en-US" b="1" baseline="-25000" dirty="0">
                <a:solidFill>
                  <a:srgbClr val="0070C0"/>
                </a:solidFill>
              </a:rPr>
              <a:t>G</a:t>
            </a:r>
            <a:r>
              <a:rPr lang="en-US" b="1" dirty="0">
                <a:solidFill>
                  <a:srgbClr val="0070C0"/>
                </a:solidFill>
              </a:rPr>
              <a:t>)</a:t>
            </a:r>
            <a:r>
              <a:rPr lang="en-US" dirty="0"/>
              <a:t> - metrics used by CART method for making splitting decisions on categorical features.</a:t>
            </a:r>
          </a:p>
          <a:p>
            <a:endParaRPr lang="en-US" dirty="0"/>
          </a:p>
          <a:p>
            <a:r>
              <a:rPr lang="en-US" dirty="0"/>
              <a:t>Gini impurity is a measure of how often a randomly chosen element from the set would be </a:t>
            </a:r>
            <a:r>
              <a:rPr lang="en-US" b="1" dirty="0">
                <a:solidFill>
                  <a:srgbClr val="0070C0"/>
                </a:solidFill>
              </a:rPr>
              <a:t>incorrectly labeled</a:t>
            </a:r>
            <a:r>
              <a:rPr lang="en-US" b="1" dirty="0"/>
              <a:t> </a:t>
            </a:r>
            <a:r>
              <a:rPr lang="en-US" dirty="0"/>
              <a:t>if it was randomly labeled according to the distribution of labels in the subset.</a:t>
            </a:r>
          </a:p>
          <a:p>
            <a:endParaRPr lang="en-US" dirty="0"/>
          </a:p>
          <a:p>
            <a:r>
              <a:rPr lang="en-US" dirty="0"/>
              <a:t>Gini max value is 0.5, and min value is 0 (when all cases in the node fall into a single target category).</a:t>
            </a:r>
          </a:p>
          <a:p>
            <a:endParaRPr lang="en-US" dirty="0"/>
          </a:p>
          <a:p>
            <a:r>
              <a:rPr lang="en-US" dirty="0"/>
              <a:t>If we have a set of items with J classes {1,2,..,J},</a:t>
            </a:r>
          </a:p>
          <a:p>
            <a:r>
              <a:rPr lang="en-US" dirty="0"/>
              <a:t>and p</a:t>
            </a:r>
            <a:r>
              <a:rPr lang="en-US" baseline="-25000" dirty="0"/>
              <a:t>i</a:t>
            </a:r>
            <a:r>
              <a:rPr lang="en-US" dirty="0"/>
              <a:t> is the fraction of items of </a:t>
            </a:r>
            <a:r>
              <a:rPr lang="en-US" dirty="0" err="1"/>
              <a:t>i-th</a:t>
            </a:r>
            <a:r>
              <a:rPr lang="en-US" dirty="0"/>
              <a:t> class, then it can be shown that :</a:t>
            </a:r>
          </a:p>
          <a:p>
            <a:endParaRPr lang="en-US" dirty="0"/>
          </a:p>
          <a:p>
            <a:r>
              <a:rPr lang="en-US" dirty="0"/>
              <a:t>                  </a:t>
            </a:r>
            <a:r>
              <a:rPr lang="en-US" sz="2000" b="1" dirty="0">
                <a:solidFill>
                  <a:srgbClr val="0070C0"/>
                </a:solidFill>
              </a:rPr>
              <a:t> I</a:t>
            </a:r>
            <a:r>
              <a:rPr lang="en-US" sz="2000" b="1" baseline="-25000" dirty="0">
                <a:solidFill>
                  <a:srgbClr val="0070C0"/>
                </a:solidFill>
              </a:rPr>
              <a:t>G</a:t>
            </a:r>
            <a:r>
              <a:rPr lang="en-US" sz="2000" b="1" dirty="0">
                <a:solidFill>
                  <a:srgbClr val="0070C0"/>
                </a:solidFill>
              </a:rPr>
              <a:t> = 1 – sum(p</a:t>
            </a:r>
            <a:r>
              <a:rPr lang="en-US" sz="2000" b="1" baseline="-25000" dirty="0">
                <a:solidFill>
                  <a:srgbClr val="0070C0"/>
                </a:solidFill>
              </a:rPr>
              <a:t>i</a:t>
            </a:r>
            <a:r>
              <a:rPr lang="en-US" sz="2000" b="1" baseline="30000" dirty="0">
                <a:solidFill>
                  <a:srgbClr val="0070C0"/>
                </a:solidFill>
              </a:rPr>
              <a:t>2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89231-6EC2-3440-B8E8-976BA179E1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0" y="4477369"/>
            <a:ext cx="5041724" cy="497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CDFD4A-BDA0-304F-A877-29351DC4095D}"/>
              </a:ext>
            </a:extLst>
          </p:cNvPr>
          <p:cNvSpPr txBox="1"/>
          <p:nvPr/>
        </p:nvSpPr>
        <p:spPr>
          <a:xfrm>
            <a:off x="408243" y="532360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fraction of incorrectly labeled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B13B625-C63D-654B-B224-6C649AEA0CB1}"/>
              </a:ext>
            </a:extLst>
          </p:cNvPr>
          <p:cNvSpPr/>
          <p:nvPr/>
        </p:nvSpPr>
        <p:spPr>
          <a:xfrm rot="11813512">
            <a:off x="968999" y="4979047"/>
            <a:ext cx="106017" cy="31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CEB661B-0D67-574D-BAFC-838FD0DE878D}"/>
              </a:ext>
            </a:extLst>
          </p:cNvPr>
          <p:cNvSpPr/>
          <p:nvPr/>
        </p:nvSpPr>
        <p:spPr>
          <a:xfrm rot="6886914">
            <a:off x="3792998" y="3447458"/>
            <a:ext cx="66779" cy="1479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CE564-3057-DE43-AEBC-382E4D0C78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0" y="744382"/>
            <a:ext cx="6096000" cy="655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854F66-4C34-1644-9DB8-D2A499FF92F3}"/>
              </a:ext>
            </a:extLst>
          </p:cNvPr>
          <p:cNvSpPr txBox="1"/>
          <p:nvPr/>
        </p:nvSpPr>
        <p:spPr>
          <a:xfrm>
            <a:off x="5975047" y="18952"/>
            <a:ext cx="5940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look at the documentation for the </a:t>
            </a:r>
            <a:r>
              <a:rPr lang="en-US" b="1" dirty="0" err="1">
                <a:solidFill>
                  <a:srgbClr val="0070C0"/>
                </a:solidFill>
              </a:rPr>
              <a:t>DecisionTreeClassifier</a:t>
            </a:r>
            <a:r>
              <a:rPr lang="en-US" dirty="0"/>
              <a:t> class in </a:t>
            </a:r>
            <a:r>
              <a:rPr lang="en-US" b="1" dirty="0" err="1">
                <a:solidFill>
                  <a:srgbClr val="0070C0"/>
                </a:solidFill>
              </a:rPr>
              <a:t>scikit</a:t>
            </a:r>
            <a:r>
              <a:rPr lang="en-US" b="1" dirty="0">
                <a:solidFill>
                  <a:srgbClr val="0070C0"/>
                </a:solidFill>
              </a:rPr>
              <a:t>-learn</a:t>
            </a:r>
            <a:r>
              <a:rPr lang="en-US" dirty="0"/>
              <a:t>, you’ll see something like this for the criterion parameter: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A9544-F094-154E-957A-209399AF3B5A}"/>
              </a:ext>
            </a:extLst>
          </p:cNvPr>
          <p:cNvSpPr txBox="1"/>
          <p:nvPr/>
        </p:nvSpPr>
        <p:spPr>
          <a:xfrm>
            <a:off x="6042990" y="1516125"/>
            <a:ext cx="609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training a decision tree, the best split is chosen by maximizing the </a:t>
            </a:r>
            <a:r>
              <a:rPr lang="en-US" b="1" dirty="0"/>
              <a:t>Gini Gain</a:t>
            </a:r>
            <a:r>
              <a:rPr lang="en-US" dirty="0"/>
              <a:t>, which is calculated by subtracting the weighted impurities of the branches from the original impurity </a:t>
            </a:r>
            <a:r>
              <a:rPr lang="en-US" sz="1100" dirty="0"/>
              <a:t>- </a:t>
            </a:r>
            <a:r>
              <a:rPr lang="en-US" sz="1100" dirty="0">
                <a:hlinkClick r:id="rId4"/>
              </a:rPr>
              <a:t>https://victorzhou.com/blog/gini-impurity/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00475-FB7D-E545-A0D5-25E47F6D5D33}"/>
              </a:ext>
            </a:extLst>
          </p:cNvPr>
          <p:cNvSpPr txBox="1"/>
          <p:nvPr/>
        </p:nvSpPr>
        <p:spPr>
          <a:xfrm>
            <a:off x="7679993" y="2784986"/>
            <a:ext cx="44589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"Gini" comes from economics.</a:t>
            </a:r>
          </a:p>
          <a:p>
            <a:r>
              <a:rPr lang="en-US" sz="1200" b="1" dirty="0" err="1">
                <a:solidFill>
                  <a:srgbClr val="0070C0"/>
                </a:solidFill>
              </a:rPr>
              <a:t>Corrado</a:t>
            </a:r>
            <a:r>
              <a:rPr lang="en-US" sz="1200" b="1" dirty="0">
                <a:solidFill>
                  <a:srgbClr val="0070C0"/>
                </a:solidFill>
              </a:rPr>
              <a:t> Gini</a:t>
            </a:r>
            <a:r>
              <a:rPr lang="en-US" sz="1200" dirty="0"/>
              <a:t> - Italian statistician and sociologist. </a:t>
            </a:r>
          </a:p>
          <a:p>
            <a:r>
              <a:rPr lang="en-US" sz="1200" dirty="0"/>
              <a:t>He has published his paper Variability and Mutability in 1912.</a:t>
            </a:r>
          </a:p>
          <a:p>
            <a:r>
              <a:rPr lang="en-US" sz="1200" dirty="0"/>
              <a:t>He has introduced a </a:t>
            </a:r>
            <a:r>
              <a:rPr lang="en-US" sz="1200" b="1" dirty="0">
                <a:solidFill>
                  <a:srgbClr val="0070C0"/>
                </a:solidFill>
              </a:rPr>
              <a:t>Gini coefficient</a:t>
            </a:r>
            <a:r>
              <a:rPr lang="en-US" sz="1200" dirty="0"/>
              <a:t>, sometimes called the Gini index or Gini ratio.</a:t>
            </a:r>
          </a:p>
          <a:p>
            <a:r>
              <a:rPr lang="en-US" sz="1200" dirty="0"/>
              <a:t>It is a measure of statistical dispersion intended to represent the </a:t>
            </a:r>
            <a:r>
              <a:rPr lang="en-US" sz="1200" b="1" dirty="0">
                <a:solidFill>
                  <a:srgbClr val="0070C0"/>
                </a:solidFill>
              </a:rPr>
              <a:t>income inequality</a:t>
            </a:r>
            <a:r>
              <a:rPr lang="en-US" sz="1200" dirty="0"/>
              <a:t> or wealth inequality within a nation or any other group of people.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Gini coefficient</a:t>
            </a:r>
            <a:r>
              <a:rPr lang="en-US" sz="1200" dirty="0"/>
              <a:t> ranges from 0 (or 0%) to 1 (or 100%), with </a:t>
            </a:r>
          </a:p>
          <a:p>
            <a:r>
              <a:rPr lang="en-US" sz="1200" dirty="0"/>
              <a:t>     0 representing perfect equality </a:t>
            </a:r>
          </a:p>
          <a:p>
            <a:r>
              <a:rPr lang="en-US" sz="1200" dirty="0"/>
              <a:t>     1 representing perfect inequality.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5637F1-F216-9343-923C-5E5303E0A4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8058" y="2891002"/>
            <a:ext cx="1574800" cy="15579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16FE15-804B-E748-BD6C-5D1A19830D04}"/>
              </a:ext>
            </a:extLst>
          </p:cNvPr>
          <p:cNvSpPr txBox="1"/>
          <p:nvPr/>
        </p:nvSpPr>
        <p:spPr>
          <a:xfrm>
            <a:off x="6028058" y="4487773"/>
            <a:ext cx="157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Corrado</a:t>
            </a:r>
            <a:r>
              <a:rPr lang="en-US" dirty="0"/>
              <a:t> Gini </a:t>
            </a:r>
          </a:p>
          <a:p>
            <a:pPr algn="ctr"/>
            <a:r>
              <a:rPr lang="en-US" dirty="0"/>
              <a:t>1884-1965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4FFDA6-52F3-754E-B046-653BBDFC9E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858" y="5277728"/>
            <a:ext cx="4368651" cy="1323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4AEA52-29CC-0047-A55B-EB1934E9F26C}"/>
              </a:ext>
            </a:extLst>
          </p:cNvPr>
          <p:cNvSpPr txBox="1"/>
          <p:nvPr/>
        </p:nvSpPr>
        <p:spPr>
          <a:xfrm>
            <a:off x="2291876" y="5349770"/>
            <a:ext cx="4828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Gini Impurity</a:t>
            </a:r>
            <a:r>
              <a:rPr lang="en-US" dirty="0">
                <a:solidFill>
                  <a:srgbClr val="00B050"/>
                </a:solidFill>
              </a:rPr>
              <a:t> – for categorical variables (0 ... 0.5)</a:t>
            </a:r>
          </a:p>
          <a:p>
            <a:r>
              <a:rPr lang="en-US" b="1" dirty="0">
                <a:solidFill>
                  <a:srgbClr val="FF0000"/>
                </a:solidFill>
              </a:rPr>
              <a:t>Gini Coefficient</a:t>
            </a:r>
            <a:r>
              <a:rPr lang="en-US" dirty="0">
                <a:solidFill>
                  <a:srgbClr val="00B050"/>
                </a:solidFill>
              </a:rPr>
              <a:t> – for numeric variables (income) (0 ... 1)</a:t>
            </a:r>
          </a:p>
          <a:p>
            <a:r>
              <a:rPr lang="en-US" dirty="0">
                <a:solidFill>
                  <a:srgbClr val="00B050"/>
                </a:solidFill>
              </a:rPr>
              <a:t>They are two different (but similar) metrics.</a:t>
            </a:r>
          </a:p>
          <a:p>
            <a:r>
              <a:rPr lang="en-US" dirty="0">
                <a:solidFill>
                  <a:srgbClr val="00B050"/>
                </a:solidFill>
              </a:rPr>
              <a:t>But both measure "variation".</a:t>
            </a:r>
          </a:p>
          <a:p>
            <a:r>
              <a:rPr lang="en-US" dirty="0">
                <a:solidFill>
                  <a:srgbClr val="00B050"/>
                </a:solidFill>
              </a:rPr>
              <a:t>Both can be named "</a:t>
            </a:r>
            <a:r>
              <a:rPr lang="en-US" b="1" dirty="0">
                <a:solidFill>
                  <a:srgbClr val="FF0000"/>
                </a:solidFill>
              </a:rPr>
              <a:t>Gini Index</a:t>
            </a:r>
            <a:r>
              <a:rPr lang="en-US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7769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4668</Words>
  <Application>Microsoft Macintosh PowerPoint</Application>
  <PresentationFormat>Widescreen</PresentationFormat>
  <Paragraphs>547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Aharoni</vt:lpstr>
      <vt:lpstr>Arial</vt:lpstr>
      <vt:lpstr>Calibri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89</cp:revision>
  <cp:lastPrinted>2021-02-20T01:21:33Z</cp:lastPrinted>
  <dcterms:modified xsi:type="dcterms:W3CDTF">2022-12-31T23:51:45Z</dcterms:modified>
</cp:coreProperties>
</file>